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notesMasterIdLst>
    <p:notesMasterId r:id="rId67"/>
  </p:notesMasterIdLst>
  <p:handoutMasterIdLst>
    <p:handoutMasterId r:id="rId68"/>
  </p:handoutMasterIdLst>
  <p:sldIdLst>
    <p:sldId id="2549" r:id="rId2"/>
    <p:sldId id="2554" r:id="rId3"/>
    <p:sldId id="2552" r:id="rId4"/>
    <p:sldId id="2553" r:id="rId5"/>
    <p:sldId id="2561" r:id="rId6"/>
    <p:sldId id="2595" r:id="rId7"/>
    <p:sldId id="2563" r:id="rId8"/>
    <p:sldId id="2548" r:id="rId9"/>
    <p:sldId id="2565" r:id="rId10"/>
    <p:sldId id="2558" r:id="rId11"/>
    <p:sldId id="2564" r:id="rId12"/>
    <p:sldId id="2566" r:id="rId13"/>
    <p:sldId id="2537" r:id="rId14"/>
    <p:sldId id="2555" r:id="rId15"/>
    <p:sldId id="2568" r:id="rId16"/>
    <p:sldId id="2567" r:id="rId17"/>
    <p:sldId id="2569" r:id="rId18"/>
    <p:sldId id="2538" r:id="rId19"/>
    <p:sldId id="2551" r:id="rId20"/>
    <p:sldId id="2570" r:id="rId21"/>
    <p:sldId id="2571" r:id="rId22"/>
    <p:sldId id="2556" r:id="rId23"/>
    <p:sldId id="2572" r:id="rId24"/>
    <p:sldId id="2580" r:id="rId25"/>
    <p:sldId id="2573" r:id="rId26"/>
    <p:sldId id="2581" r:id="rId27"/>
    <p:sldId id="2559" r:id="rId28"/>
    <p:sldId id="2582" r:id="rId29"/>
    <p:sldId id="2574" r:id="rId30"/>
    <p:sldId id="2583" r:id="rId31"/>
    <p:sldId id="2575" r:id="rId32"/>
    <p:sldId id="2591" r:id="rId33"/>
    <p:sldId id="2588" r:id="rId34"/>
    <p:sldId id="2577" r:id="rId35"/>
    <p:sldId id="2584" r:id="rId36"/>
    <p:sldId id="2578" r:id="rId37"/>
    <p:sldId id="2585" r:id="rId38"/>
    <p:sldId id="2592" r:id="rId39"/>
    <p:sldId id="2593" r:id="rId40"/>
    <p:sldId id="2594" r:id="rId41"/>
    <p:sldId id="2596" r:id="rId42"/>
    <p:sldId id="2597" r:id="rId43"/>
    <p:sldId id="2598" r:id="rId44"/>
    <p:sldId id="2599" r:id="rId45"/>
    <p:sldId id="2600" r:id="rId46"/>
    <p:sldId id="2601" r:id="rId47"/>
    <p:sldId id="2602" r:id="rId48"/>
    <p:sldId id="2603" r:id="rId49"/>
    <p:sldId id="2604" r:id="rId50"/>
    <p:sldId id="2605" r:id="rId51"/>
    <p:sldId id="2606" r:id="rId52"/>
    <p:sldId id="2607" r:id="rId53"/>
    <p:sldId id="2608" r:id="rId54"/>
    <p:sldId id="2609" r:id="rId55"/>
    <p:sldId id="2610" r:id="rId56"/>
    <p:sldId id="2611" r:id="rId57"/>
    <p:sldId id="2612" r:id="rId58"/>
    <p:sldId id="2613" r:id="rId59"/>
    <p:sldId id="2614" r:id="rId60"/>
    <p:sldId id="2615" r:id="rId61"/>
    <p:sldId id="2616" r:id="rId62"/>
    <p:sldId id="2617" r:id="rId63"/>
    <p:sldId id="272" r:id="rId64"/>
    <p:sldId id="271" r:id="rId65"/>
    <p:sldId id="2560"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C5AE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595" autoAdjust="0"/>
    <p:restoredTop sz="94726" autoAdjust="0"/>
  </p:normalViewPr>
  <p:slideViewPr>
    <p:cSldViewPr snapToGrid="0">
      <p:cViewPr varScale="1">
        <p:scale>
          <a:sx n="98" d="100"/>
          <a:sy n="98" d="100"/>
        </p:scale>
        <p:origin x="224" y="664"/>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FEBC1820-0E7C-4CC8-AF32-90D056649DDF}"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62B988CA-B890-45A0-A09D-F938A17DC46E}" type="pres">
      <dgm:prSet presAssocID="{FEBC1820-0E7C-4CC8-AF32-90D056649DDF}" presName="root" presStyleCnt="0">
        <dgm:presLayoutVars>
          <dgm:dir/>
          <dgm:resizeHandles val="exact"/>
        </dgm:presLayoutVars>
      </dgm:prSet>
      <dgm:spPr/>
    </dgm:pt>
  </dgm:ptLst>
  <dgm:cxnLst>
    <dgm:cxn modelId="{1ABD34FB-5C70-4EF9-A5D8-322B9B4207E4}" type="presOf" srcId="{FEBC1820-0E7C-4CC8-AF32-90D056649DDF}" destId="{62B988CA-B890-45A0-A09D-F938A17DC46E}" srcOrd="0"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E8FA38E-9F41-1A45-879F-0B93BA5093C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a:extLst>
              <a:ext uri="{FF2B5EF4-FFF2-40B4-BE49-F238E27FC236}">
                <a16:creationId xmlns:a16="http://schemas.microsoft.com/office/drawing/2014/main" id="{6F016A96-BC72-0640-9AEE-870574F3880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B0B091C-A27C-3C4B-82F1-DDBD9A0282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801FC8B-EC93-C64D-BBD2-37E30DAF45BC}" type="slidenum">
              <a:rPr lang="en-US" smtClean="0"/>
              <a:t>‹#›</a:t>
            </a:fld>
            <a:endParaRPr lang="en-US" dirty="0"/>
          </a:p>
        </p:txBody>
      </p:sp>
      <p:sp>
        <p:nvSpPr>
          <p:cNvPr id="3" name="Date Placeholder 2">
            <a:extLst>
              <a:ext uri="{FF2B5EF4-FFF2-40B4-BE49-F238E27FC236}">
                <a16:creationId xmlns:a16="http://schemas.microsoft.com/office/drawing/2014/main" id="{587D4734-4CAE-4B5B-A5BF-2204F730257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15A48E-F7AD-43EC-AC50-8729FE3865BE}" type="datetimeFigureOut">
              <a:rPr lang="en-US" smtClean="0"/>
              <a:t>2/6/25</a:t>
            </a:fld>
            <a:endParaRPr lang="en-US"/>
          </a:p>
        </p:txBody>
      </p:sp>
    </p:spTree>
    <p:extLst>
      <p:ext uri="{BB962C8B-B14F-4D97-AF65-F5344CB8AC3E}">
        <p14:creationId xmlns:p14="http://schemas.microsoft.com/office/powerpoint/2010/main" val="396081179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jpeg>
</file>

<file path=ppt/media/image25.png>
</file>

<file path=ppt/media/image26.jpe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jpeg>
</file>

<file path=ppt/media/image4.jpeg>
</file>

<file path=ppt/media/image40.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5F854-E2CE-6F4E-A0CF-CB175674CF4C}" type="datetimeFigureOut">
              <a:rPr lang="en-US" smtClean="0"/>
              <a:t>2/6/25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D111EE-B1CE-3F40-8B0E-AB6A92B85452}" type="slidenum">
              <a:rPr lang="en-US" smtClean="0"/>
              <a:t>‹#›</a:t>
            </a:fld>
            <a:endParaRPr lang="en-US" dirty="0"/>
          </a:p>
        </p:txBody>
      </p:sp>
    </p:spTree>
    <p:extLst>
      <p:ext uri="{BB962C8B-B14F-4D97-AF65-F5344CB8AC3E}">
        <p14:creationId xmlns:p14="http://schemas.microsoft.com/office/powerpoint/2010/main" val="165684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D111EE-B1CE-3F40-8B0E-AB6A92B85452}" type="slidenum">
              <a:rPr lang="en-US" smtClean="0"/>
              <a:t>47</a:t>
            </a:fld>
            <a:endParaRPr lang="en-US" dirty="0"/>
          </a:p>
        </p:txBody>
      </p:sp>
    </p:spTree>
    <p:extLst>
      <p:ext uri="{BB962C8B-B14F-4D97-AF65-F5344CB8AC3E}">
        <p14:creationId xmlns:p14="http://schemas.microsoft.com/office/powerpoint/2010/main" val="3643088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CAC06A-4905-4B1A-83C1-3B011A8CF04B}" type="slidenum">
              <a:rPr lang="en-US" smtClean="0"/>
              <a:t>65</a:t>
            </a:fld>
            <a:endParaRPr lang="en-US" dirty="0"/>
          </a:p>
        </p:txBody>
      </p:sp>
    </p:spTree>
    <p:extLst>
      <p:ext uri="{BB962C8B-B14F-4D97-AF65-F5344CB8AC3E}">
        <p14:creationId xmlns:p14="http://schemas.microsoft.com/office/powerpoint/2010/main" val="1880310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2/6/25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2" name="Title 1"/>
          <p:cNvSpPr>
            <a:spLocks noGrp="1"/>
          </p:cNvSpPr>
          <p:nvPr>
            <p:ph type="ctrTitle"/>
          </p:nvPr>
        </p:nvSpPr>
        <p:spPr>
          <a:xfrm>
            <a:off x="1058669" y="854538"/>
            <a:ext cx="4567608" cy="3566160"/>
          </a:xfrm>
        </p:spPr>
        <p:txBody>
          <a:bodyPr anchor="b">
            <a:normAutofit/>
          </a:bodyPr>
          <a:lstStyle>
            <a:lvl1pPr algn="l">
              <a:lnSpc>
                <a:spcPct val="90000"/>
              </a:lnSpc>
              <a:defRPr sz="5400" spc="-50" baseline="0">
                <a:solidFill>
                  <a:schemeClr val="bg1"/>
                </a:solidFill>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1061440" y="4429842"/>
            <a:ext cx="4567608" cy="1143000"/>
          </a:xfrm>
        </p:spPr>
        <p:txBody>
          <a:bodyPr lIns="91440" rIns="91440">
            <a:normAutofit/>
          </a:bodyPr>
          <a:lstStyle>
            <a:lvl1pPr marL="0" indent="0" algn="l">
              <a:buNone/>
              <a:defRPr sz="1600" cap="all" spc="200" baseline="0">
                <a:solidFill>
                  <a:schemeClr val="bg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subtitle</a:t>
            </a:r>
          </a:p>
        </p:txBody>
      </p:sp>
      <p:sp>
        <p:nvSpPr>
          <p:cNvPr id="12" name="Picture Placeholder 11">
            <a:extLst>
              <a:ext uri="{FF2B5EF4-FFF2-40B4-BE49-F238E27FC236}">
                <a16:creationId xmlns:a16="http://schemas.microsoft.com/office/drawing/2014/main" id="{C28A7DB8-FEA5-5A4A-85DF-FA1ADFB3EFC5}"/>
              </a:ext>
            </a:extLst>
          </p:cNvPr>
          <p:cNvSpPr>
            <a:spLocks noGrp="1"/>
          </p:cNvSpPr>
          <p:nvPr>
            <p:ph type="pic" sz="quarter" idx="13"/>
          </p:nvPr>
        </p:nvSpPr>
        <p:spPr>
          <a:xfrm>
            <a:off x="4933721" y="-19458"/>
            <a:ext cx="7261837" cy="6877457"/>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 name="connsiteX0" fmla="*/ 3993491 w 8464509"/>
              <a:gd name="connsiteY0" fmla="*/ 19455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993491 w 8464509"/>
              <a:gd name="connsiteY6" fmla="*/ 19455 h 6858000"/>
              <a:gd name="connsiteX0" fmla="*/ 3993491 w 8464509"/>
              <a:gd name="connsiteY0" fmla="*/ 19455 h 6858000"/>
              <a:gd name="connsiteX1" fmla="*/ 3440072 w 8464509"/>
              <a:gd name="connsiteY1" fmla="*/ 37000 h 6858000"/>
              <a:gd name="connsiteX2" fmla="*/ 8464509 w 8464509"/>
              <a:gd name="connsiteY2" fmla="*/ 0 h 6858000"/>
              <a:gd name="connsiteX3" fmla="*/ 8464509 w 8464509"/>
              <a:gd name="connsiteY3" fmla="*/ 6858000 h 6858000"/>
              <a:gd name="connsiteX4" fmla="*/ 0 w 8464509"/>
              <a:gd name="connsiteY4" fmla="*/ 6858000 h 6858000"/>
              <a:gd name="connsiteX5" fmla="*/ 3993491 w 8464509"/>
              <a:gd name="connsiteY5" fmla="*/ 19455 h 6858000"/>
              <a:gd name="connsiteX0" fmla="*/ 3993491 w 8464509"/>
              <a:gd name="connsiteY0" fmla="*/ 19455 h 6858000"/>
              <a:gd name="connsiteX1" fmla="*/ 8464509 w 8464509"/>
              <a:gd name="connsiteY1" fmla="*/ 0 h 6858000"/>
              <a:gd name="connsiteX2" fmla="*/ 8464509 w 8464509"/>
              <a:gd name="connsiteY2" fmla="*/ 6858000 h 6858000"/>
              <a:gd name="connsiteX3" fmla="*/ 0 w 8464509"/>
              <a:gd name="connsiteY3" fmla="*/ 6858000 h 6858000"/>
              <a:gd name="connsiteX4" fmla="*/ 3993491 w 8464509"/>
              <a:gd name="connsiteY4" fmla="*/ 19455 h 6858000"/>
              <a:gd name="connsiteX0" fmla="*/ 4061557 w 8464509"/>
              <a:gd name="connsiteY0" fmla="*/ 0 h 6858001"/>
              <a:gd name="connsiteX1" fmla="*/ 8464509 w 8464509"/>
              <a:gd name="connsiteY1" fmla="*/ 1 h 6858001"/>
              <a:gd name="connsiteX2" fmla="*/ 8464509 w 8464509"/>
              <a:gd name="connsiteY2" fmla="*/ 6858001 h 6858001"/>
              <a:gd name="connsiteX3" fmla="*/ 0 w 8464509"/>
              <a:gd name="connsiteY3" fmla="*/ 6858001 h 6858001"/>
              <a:gd name="connsiteX4" fmla="*/ 4061557 w 8464509"/>
              <a:gd name="connsiteY4" fmla="*/ 0 h 6858001"/>
              <a:gd name="connsiteX0" fmla="*/ 5059852 w 8464509"/>
              <a:gd name="connsiteY0" fmla="*/ 19454 h 6858000"/>
              <a:gd name="connsiteX1" fmla="*/ 8464509 w 8464509"/>
              <a:gd name="connsiteY1" fmla="*/ 0 h 6858000"/>
              <a:gd name="connsiteX2" fmla="*/ 8464509 w 8464509"/>
              <a:gd name="connsiteY2" fmla="*/ 6858000 h 6858000"/>
              <a:gd name="connsiteX3" fmla="*/ 0 w 8464509"/>
              <a:gd name="connsiteY3" fmla="*/ 6858000 h 6858000"/>
              <a:gd name="connsiteX4" fmla="*/ 5059852 w 8464509"/>
              <a:gd name="connsiteY4" fmla="*/ 19454 h 6858000"/>
              <a:gd name="connsiteX0" fmla="*/ 4061557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61557 w 8464509"/>
              <a:gd name="connsiteY4" fmla="*/ 0 h 6877457"/>
              <a:gd name="connsiteX0" fmla="*/ 4040810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4509"/>
              <a:gd name="connsiteY0" fmla="*/ 0 h 6877457"/>
              <a:gd name="connsiteX1" fmla="*/ 8464509 w 8464509"/>
              <a:gd name="connsiteY1" fmla="*/ 143986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8658"/>
              <a:gd name="connsiteY0" fmla="*/ 0 h 6877457"/>
              <a:gd name="connsiteX1" fmla="*/ 8468658 w 8468658"/>
              <a:gd name="connsiteY1" fmla="*/ 12341 h 6877457"/>
              <a:gd name="connsiteX2" fmla="*/ 8464509 w 8468658"/>
              <a:gd name="connsiteY2" fmla="*/ 6877457 h 6877457"/>
              <a:gd name="connsiteX3" fmla="*/ 0 w 8468658"/>
              <a:gd name="connsiteY3" fmla="*/ 6877457 h 6877457"/>
              <a:gd name="connsiteX4" fmla="*/ 4040810 w 8468658"/>
              <a:gd name="connsiteY4" fmla="*/ 0 h 6877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8658" h="6877457">
                <a:moveTo>
                  <a:pt x="4040810" y="0"/>
                </a:moveTo>
                <a:lnTo>
                  <a:pt x="8468658" y="12341"/>
                </a:lnTo>
                <a:lnTo>
                  <a:pt x="8464509" y="6877457"/>
                </a:lnTo>
                <a:lnTo>
                  <a:pt x="0" y="6877457"/>
                </a:lnTo>
                <a:lnTo>
                  <a:pt x="4040810" y="0"/>
                </a:lnTo>
                <a:close/>
              </a:path>
            </a:pathLst>
          </a:custGeom>
          <a:solidFill>
            <a:schemeClr val="accent4"/>
          </a:solidFill>
        </p:spPr>
        <p:txBody>
          <a:bodyPr wrap="square">
            <a:noAutofit/>
          </a:bodyPr>
          <a:lstStyle/>
          <a:p>
            <a:r>
              <a:rPr lang="en-US"/>
              <a:t>Click icon to add picture</a:t>
            </a:r>
            <a:endParaRPr lang="en-US" dirty="0"/>
          </a:p>
        </p:txBody>
      </p:sp>
      <p:sp>
        <p:nvSpPr>
          <p:cNvPr id="14" name="Triangle 13">
            <a:extLst>
              <a:ext uri="{FF2B5EF4-FFF2-40B4-BE49-F238E27FC236}">
                <a16:creationId xmlns:a16="http://schemas.microsoft.com/office/drawing/2014/main" id="{6A021AF7-4044-A644-8DB8-495F263390D0}"/>
              </a:ext>
            </a:extLst>
          </p:cNvPr>
          <p:cNvSpPr/>
          <p:nvPr userDrawn="1"/>
        </p:nvSpPr>
        <p:spPr>
          <a:xfrm rot="10800000">
            <a:off x="4933721" y="267867"/>
            <a:ext cx="3031755" cy="3031755"/>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riangle 14">
            <a:extLst>
              <a:ext uri="{FF2B5EF4-FFF2-40B4-BE49-F238E27FC236}">
                <a16:creationId xmlns:a16="http://schemas.microsoft.com/office/drawing/2014/main" id="{D2DFDB14-A8D5-F944-A91C-960A5C2F22AF}"/>
              </a:ext>
            </a:extLst>
          </p:cNvPr>
          <p:cNvSpPr/>
          <p:nvPr userDrawn="1"/>
        </p:nvSpPr>
        <p:spPr>
          <a:xfrm>
            <a:off x="-22175" y="5596959"/>
            <a:ext cx="1261040" cy="1261040"/>
          </a:xfrm>
          <a:prstGeom prst="triangle">
            <a:avLst/>
          </a:prstGeom>
          <a:pattFill prst="lgGrid">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riangle 15">
            <a:extLst>
              <a:ext uri="{FF2B5EF4-FFF2-40B4-BE49-F238E27FC236}">
                <a16:creationId xmlns:a16="http://schemas.microsoft.com/office/drawing/2014/main" id="{B7735FBC-8FBF-9947-B380-14D44D2206B1}"/>
              </a:ext>
            </a:extLst>
          </p:cNvPr>
          <p:cNvSpPr/>
          <p:nvPr userDrawn="1"/>
        </p:nvSpPr>
        <p:spPr>
          <a:xfrm rot="10800000">
            <a:off x="184302" y="236698"/>
            <a:ext cx="519337" cy="519337"/>
          </a:xfrm>
          <a:prstGeom prst="triangle">
            <a:avLst/>
          </a:prstGeom>
          <a:pattFill prst="dkVert">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riangle 16">
            <a:extLst>
              <a:ext uri="{FF2B5EF4-FFF2-40B4-BE49-F238E27FC236}">
                <a16:creationId xmlns:a16="http://schemas.microsoft.com/office/drawing/2014/main" id="{17B7C303-8734-B141-AF0D-2945DA349FBD}"/>
              </a:ext>
            </a:extLst>
          </p:cNvPr>
          <p:cNvSpPr/>
          <p:nvPr userDrawn="1"/>
        </p:nvSpPr>
        <p:spPr>
          <a:xfrm>
            <a:off x="4414384" y="5795386"/>
            <a:ext cx="519337" cy="519337"/>
          </a:xfrm>
          <a:prstGeom prst="triangle">
            <a:avLst/>
          </a:prstGeom>
          <a:pattFill prst="wdUpDiag">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riangle 17">
            <a:extLst>
              <a:ext uri="{FF2B5EF4-FFF2-40B4-BE49-F238E27FC236}">
                <a16:creationId xmlns:a16="http://schemas.microsoft.com/office/drawing/2014/main" id="{67914AE0-93F2-8346-B885-5734D2B694B2}"/>
              </a:ext>
            </a:extLst>
          </p:cNvPr>
          <p:cNvSpPr/>
          <p:nvPr userDrawn="1"/>
        </p:nvSpPr>
        <p:spPr>
          <a:xfrm rot="5400000">
            <a:off x="-48606" y="3035784"/>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1667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2/6/25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E872A5F6-5449-2840-B48F-2AA85FE272A3}"/>
              </a:ext>
            </a:extLst>
          </p:cNvPr>
          <p:cNvSpPr/>
          <p:nvPr userDrawn="1"/>
        </p:nvSpPr>
        <p:spPr>
          <a:xfrm>
            <a:off x="0" y="0"/>
            <a:ext cx="350259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B3A8339-6DA4-E549-AEA2-9512C53F064F}"/>
              </a:ext>
            </a:extLst>
          </p:cNvPr>
          <p:cNvSpPr/>
          <p:nvPr userDrawn="1"/>
        </p:nvSpPr>
        <p:spPr>
          <a:xfrm>
            <a:off x="3591475" y="5273069"/>
            <a:ext cx="1486666" cy="1486666"/>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2EA775-82B0-BA48-8CA2-7A09D72EC958}"/>
              </a:ext>
            </a:extLst>
          </p:cNvPr>
          <p:cNvSpPr/>
          <p:nvPr userDrawn="1"/>
        </p:nvSpPr>
        <p:spPr>
          <a:xfrm>
            <a:off x="76559" y="597553"/>
            <a:ext cx="562863" cy="562863"/>
          </a:xfrm>
          <a:prstGeom prst="triangle">
            <a:avLst/>
          </a:prstGeom>
          <a:pattFill prst="ltVert">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2C6B50B5-10C1-4A40-9531-4F8DC16892F8}"/>
              </a:ext>
            </a:extLst>
          </p:cNvPr>
          <p:cNvSpPr/>
          <p:nvPr userDrawn="1"/>
        </p:nvSpPr>
        <p:spPr>
          <a:xfrm>
            <a:off x="357990" y="3814571"/>
            <a:ext cx="2960808" cy="2960808"/>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Picture Placeholder 25">
            <a:extLst>
              <a:ext uri="{FF2B5EF4-FFF2-40B4-BE49-F238E27FC236}">
                <a16:creationId xmlns:a16="http://schemas.microsoft.com/office/drawing/2014/main" id="{CAF18EC0-3F9F-6449-A2B2-A792B70BEA6E}"/>
              </a:ext>
            </a:extLst>
          </p:cNvPr>
          <p:cNvSpPr>
            <a:spLocks noGrp="1"/>
          </p:cNvSpPr>
          <p:nvPr>
            <p:ph type="pic" sz="quarter" idx="13"/>
          </p:nvPr>
        </p:nvSpPr>
        <p:spPr>
          <a:xfrm flipH="1">
            <a:off x="444819" y="597553"/>
            <a:ext cx="6063915" cy="6063915"/>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a:t>Click icon to add picture</a:t>
            </a:r>
            <a:endParaRPr lang="en-US" dirty="0"/>
          </a:p>
        </p:txBody>
      </p:sp>
      <p:sp>
        <p:nvSpPr>
          <p:cNvPr id="28" name="Title 1">
            <a:extLst>
              <a:ext uri="{FF2B5EF4-FFF2-40B4-BE49-F238E27FC236}">
                <a16:creationId xmlns:a16="http://schemas.microsoft.com/office/drawing/2014/main" id="{68357860-E91C-1745-A5D1-921689BF47AE}"/>
              </a:ext>
            </a:extLst>
          </p:cNvPr>
          <p:cNvSpPr>
            <a:spLocks noGrp="1"/>
          </p:cNvSpPr>
          <p:nvPr>
            <p:ph type="title" hasCustomPrompt="1"/>
          </p:nvPr>
        </p:nvSpPr>
        <p:spPr>
          <a:xfrm>
            <a:off x="6876994" y="1535397"/>
            <a:ext cx="4845068" cy="1858617"/>
          </a:xfrm>
        </p:spPr>
        <p:txBody>
          <a:bodyPr anchor="b">
            <a:normAutofit/>
          </a:bodyPr>
          <a:lstStyle>
            <a:lvl1pPr algn="l">
              <a:defRPr sz="4800" i="0">
                <a:solidFill>
                  <a:schemeClr val="tx1">
                    <a:lumMod val="85000"/>
                    <a:lumOff val="15000"/>
                  </a:schemeClr>
                </a:solidFill>
                <a:latin typeface="+mj-lt"/>
              </a:defRPr>
            </a:lvl1pPr>
          </a:lstStyle>
          <a:p>
            <a:r>
              <a:rPr lang="en-US" dirty="0"/>
              <a:t>Title Goes Here</a:t>
            </a:r>
          </a:p>
        </p:txBody>
      </p:sp>
      <p:sp>
        <p:nvSpPr>
          <p:cNvPr id="29" name="Content Placeholder 2">
            <a:extLst>
              <a:ext uri="{FF2B5EF4-FFF2-40B4-BE49-F238E27FC236}">
                <a16:creationId xmlns:a16="http://schemas.microsoft.com/office/drawing/2014/main" id="{094A3FA1-7F3F-2D41-ABE1-512FA9FC4843}"/>
              </a:ext>
            </a:extLst>
          </p:cNvPr>
          <p:cNvSpPr>
            <a:spLocks noGrp="1"/>
          </p:cNvSpPr>
          <p:nvPr>
            <p:ph idx="1"/>
          </p:nvPr>
        </p:nvSpPr>
        <p:spPr>
          <a:xfrm>
            <a:off x="6876996" y="3401899"/>
            <a:ext cx="4845066" cy="2107095"/>
          </a:xfrm>
        </p:spPr>
        <p:txBody>
          <a:bodyPr/>
          <a:lstStyle>
            <a:lvl1pPr marL="182880" indent="-182880" algn="l">
              <a:buClr>
                <a:srgbClr val="C5AE76"/>
              </a:buClr>
              <a:buFont typeface="Arial" panose="020B0604020202020204" pitchFamily="34" charset="0"/>
              <a:buChar char="•"/>
              <a:defRPr>
                <a:latin typeface="+mj-lt"/>
              </a:defRPr>
            </a:lvl1pPr>
            <a:lvl2pPr marL="384048" indent="-182880" algn="l">
              <a:buClr>
                <a:srgbClr val="C5AE76"/>
              </a:buClr>
              <a:buFont typeface="Arial" panose="020B0604020202020204" pitchFamily="34" charset="0"/>
              <a:buChar char="•"/>
              <a:defRPr>
                <a:latin typeface="+mj-lt"/>
              </a:defRPr>
            </a:lvl2pPr>
            <a:lvl3pPr marL="566928" indent="-182880" algn="l">
              <a:buClr>
                <a:srgbClr val="C5AE76"/>
              </a:buClr>
              <a:buFont typeface="Arial" panose="020B0604020202020204" pitchFamily="34" charset="0"/>
              <a:buChar char="•"/>
              <a:defRPr>
                <a:latin typeface="+mj-lt"/>
              </a:defRPr>
            </a:lvl3pPr>
            <a:lvl4pPr marL="749808" indent="-182880" algn="l">
              <a:buClr>
                <a:srgbClr val="C5AE76"/>
              </a:buClr>
              <a:buFont typeface="Arial" panose="020B0604020202020204" pitchFamily="34" charset="0"/>
              <a:buChar char="•"/>
              <a:defRPr>
                <a:latin typeface="+mj-lt"/>
              </a:defRPr>
            </a:lvl4pPr>
            <a:lvl5pPr marL="932688" indent="-182880" algn="l">
              <a:buClr>
                <a:srgbClr val="C5AE76"/>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7985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Narrow 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2/6/25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3">
            <a:extLst>
              <a:ext uri="{FF2B5EF4-FFF2-40B4-BE49-F238E27FC236}">
                <a16:creationId xmlns:a16="http://schemas.microsoft.com/office/drawing/2014/main" id="{B4D4881A-F72E-2D4F-BC41-5D2839D87000}"/>
              </a:ext>
            </a:extLst>
          </p:cNvPr>
          <p:cNvSpPr/>
          <p:nvPr userDrawn="1"/>
        </p:nvSpPr>
        <p:spPr>
          <a:xfrm>
            <a:off x="4997302" y="0"/>
            <a:ext cx="7194698" cy="6879265"/>
          </a:xfrm>
          <a:custGeom>
            <a:avLst/>
            <a:gdLst>
              <a:gd name="connsiteX0" fmla="*/ 0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0 w 5004391"/>
              <a:gd name="connsiteY4" fmla="*/ 0 h 6858000"/>
              <a:gd name="connsiteX0" fmla="*/ 1424763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1424763 w 5004391"/>
              <a:gd name="connsiteY4" fmla="*/ 0 h 6858000"/>
              <a:gd name="connsiteX0" fmla="*/ 1275907 w 5004391"/>
              <a:gd name="connsiteY0" fmla="*/ 21265 h 6858000"/>
              <a:gd name="connsiteX1" fmla="*/ 5004391 w 5004391"/>
              <a:gd name="connsiteY1" fmla="*/ 0 h 6858000"/>
              <a:gd name="connsiteX2" fmla="*/ 5004391 w 5004391"/>
              <a:gd name="connsiteY2" fmla="*/ 6858000 h 6858000"/>
              <a:gd name="connsiteX3" fmla="*/ 0 w 5004391"/>
              <a:gd name="connsiteY3" fmla="*/ 6858000 h 6858000"/>
              <a:gd name="connsiteX4" fmla="*/ 1275907 w 5004391"/>
              <a:gd name="connsiteY4" fmla="*/ 21265 h 6858000"/>
              <a:gd name="connsiteX0" fmla="*/ 3466214 w 7194698"/>
              <a:gd name="connsiteY0" fmla="*/ 21265 h 6879265"/>
              <a:gd name="connsiteX1" fmla="*/ 7194698 w 7194698"/>
              <a:gd name="connsiteY1" fmla="*/ 0 h 6879265"/>
              <a:gd name="connsiteX2" fmla="*/ 7194698 w 7194698"/>
              <a:gd name="connsiteY2" fmla="*/ 6858000 h 6879265"/>
              <a:gd name="connsiteX3" fmla="*/ 0 w 7194698"/>
              <a:gd name="connsiteY3" fmla="*/ 6879265 h 6879265"/>
              <a:gd name="connsiteX4" fmla="*/ 3466214 w 7194698"/>
              <a:gd name="connsiteY4" fmla="*/ 21265 h 6879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94698" h="6879265">
                <a:moveTo>
                  <a:pt x="3466214" y="21265"/>
                </a:moveTo>
                <a:lnTo>
                  <a:pt x="7194698" y="0"/>
                </a:lnTo>
                <a:lnTo>
                  <a:pt x="7194698" y="6858000"/>
                </a:lnTo>
                <a:lnTo>
                  <a:pt x="0" y="6879265"/>
                </a:lnTo>
                <a:lnTo>
                  <a:pt x="3466214" y="2126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14CA4B6-21BC-234A-9FAD-E362D7F194C4}"/>
              </a:ext>
            </a:extLst>
          </p:cNvPr>
          <p:cNvSpPr/>
          <p:nvPr userDrawn="1"/>
        </p:nvSpPr>
        <p:spPr>
          <a:xfrm>
            <a:off x="2571311" y="3814571"/>
            <a:ext cx="2960808" cy="2960808"/>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815F04B4-E3C0-0845-8DEC-98C63E21B466}"/>
              </a:ext>
            </a:extLst>
          </p:cNvPr>
          <p:cNvSpPr/>
          <p:nvPr userDrawn="1"/>
        </p:nvSpPr>
        <p:spPr>
          <a:xfrm rot="10800000">
            <a:off x="2277396" y="3814571"/>
            <a:ext cx="1360968" cy="1360968"/>
          </a:xfrm>
          <a:prstGeom prst="triangle">
            <a:avLst/>
          </a:prstGeom>
          <a:pattFill prst="dkHorz">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7">
            <a:extLst>
              <a:ext uri="{FF2B5EF4-FFF2-40B4-BE49-F238E27FC236}">
                <a16:creationId xmlns:a16="http://schemas.microsoft.com/office/drawing/2014/main" id="{6850A90A-EBB3-314C-9D98-A4220E2739EA}"/>
              </a:ext>
            </a:extLst>
          </p:cNvPr>
          <p:cNvSpPr>
            <a:spLocks noGrp="1"/>
          </p:cNvSpPr>
          <p:nvPr>
            <p:ph type="pic" sz="quarter" idx="13"/>
          </p:nvPr>
        </p:nvSpPr>
        <p:spPr>
          <a:xfrm flipH="1">
            <a:off x="2569281" y="330912"/>
            <a:ext cx="6217440" cy="6217440"/>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a:t>Click icon to add picture</a:t>
            </a:r>
            <a:endParaRPr lang="en-US" dirty="0"/>
          </a:p>
        </p:txBody>
      </p:sp>
      <p:sp>
        <p:nvSpPr>
          <p:cNvPr id="9" name="Title 1">
            <a:extLst>
              <a:ext uri="{FF2B5EF4-FFF2-40B4-BE49-F238E27FC236}">
                <a16:creationId xmlns:a16="http://schemas.microsoft.com/office/drawing/2014/main" id="{D3001923-8460-C64B-A54B-3221B8A6B8C3}"/>
              </a:ext>
            </a:extLst>
          </p:cNvPr>
          <p:cNvSpPr>
            <a:spLocks noGrp="1"/>
          </p:cNvSpPr>
          <p:nvPr>
            <p:ph type="title" hasCustomPrompt="1"/>
          </p:nvPr>
        </p:nvSpPr>
        <p:spPr>
          <a:xfrm>
            <a:off x="7958108" y="1957888"/>
            <a:ext cx="3815484" cy="1858617"/>
          </a:xfrm>
        </p:spPr>
        <p:txBody>
          <a:bodyPr anchor="b">
            <a:normAutofit/>
          </a:bodyPr>
          <a:lstStyle>
            <a:lvl1pPr algn="ctr">
              <a:defRPr sz="4800" i="0">
                <a:solidFill>
                  <a:schemeClr val="bg1"/>
                </a:solidFill>
                <a:latin typeface="+mj-lt"/>
              </a:defRPr>
            </a:lvl1pPr>
          </a:lstStyle>
          <a:p>
            <a:r>
              <a:rPr lang="en-US" dirty="0"/>
              <a:t>Title Goes Here</a:t>
            </a:r>
          </a:p>
        </p:txBody>
      </p:sp>
      <p:sp>
        <p:nvSpPr>
          <p:cNvPr id="10" name="Content Placeholder 2">
            <a:extLst>
              <a:ext uri="{FF2B5EF4-FFF2-40B4-BE49-F238E27FC236}">
                <a16:creationId xmlns:a16="http://schemas.microsoft.com/office/drawing/2014/main" id="{9E64A275-2629-244A-A66F-FC140850C6DA}"/>
              </a:ext>
            </a:extLst>
          </p:cNvPr>
          <p:cNvSpPr>
            <a:spLocks noGrp="1"/>
          </p:cNvSpPr>
          <p:nvPr>
            <p:ph idx="1"/>
          </p:nvPr>
        </p:nvSpPr>
        <p:spPr>
          <a:xfrm>
            <a:off x="7958110" y="3824390"/>
            <a:ext cx="3815482" cy="2107095"/>
          </a:xfrm>
        </p:spPr>
        <p:txBody>
          <a:bodyPr/>
          <a:lstStyle>
            <a:lvl1pPr marL="182880" indent="-182880" algn="ctr">
              <a:buClr>
                <a:srgbClr val="C5AE76"/>
              </a:buClr>
              <a:buFont typeface="Arial" panose="020B0604020202020204" pitchFamily="34" charset="0"/>
              <a:buChar char="•"/>
              <a:defRPr>
                <a:solidFill>
                  <a:schemeClr val="bg1"/>
                </a:solidFill>
                <a:latin typeface="+mj-lt"/>
              </a:defRPr>
            </a:lvl1pPr>
            <a:lvl2pPr marL="384048" indent="-182880" algn="ctr">
              <a:buClr>
                <a:srgbClr val="C5AE76"/>
              </a:buClr>
              <a:buFont typeface="Arial" panose="020B0604020202020204" pitchFamily="34" charset="0"/>
              <a:buChar char="•"/>
              <a:defRPr>
                <a:solidFill>
                  <a:schemeClr val="bg1"/>
                </a:solidFill>
                <a:latin typeface="+mj-lt"/>
              </a:defRPr>
            </a:lvl2pPr>
            <a:lvl3pPr marL="566928" indent="-182880" algn="ctr">
              <a:buClr>
                <a:srgbClr val="C5AE76"/>
              </a:buClr>
              <a:buFont typeface="Arial" panose="020B0604020202020204" pitchFamily="34" charset="0"/>
              <a:buChar char="•"/>
              <a:defRPr>
                <a:solidFill>
                  <a:schemeClr val="bg1"/>
                </a:solidFill>
                <a:latin typeface="+mj-lt"/>
              </a:defRPr>
            </a:lvl3pPr>
            <a:lvl4pPr marL="749808" indent="-182880" algn="ctr">
              <a:buClr>
                <a:srgbClr val="C5AE76"/>
              </a:buClr>
              <a:buFont typeface="Arial" panose="020B0604020202020204" pitchFamily="34" charset="0"/>
              <a:buChar char="•"/>
              <a:defRPr>
                <a:solidFill>
                  <a:schemeClr val="bg1"/>
                </a:solidFill>
                <a:latin typeface="+mj-lt"/>
              </a:defRPr>
            </a:lvl4pPr>
            <a:lvl5pPr marL="932688" indent="-182880" algn="ctr">
              <a:buClr>
                <a:srgbClr val="C5AE76"/>
              </a:buClr>
              <a:buFont typeface="Arial" panose="020B0604020202020204" pitchFamily="34" charset="0"/>
              <a:buChar char="•"/>
              <a:defRPr>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riangle 11">
            <a:extLst>
              <a:ext uri="{FF2B5EF4-FFF2-40B4-BE49-F238E27FC236}">
                <a16:creationId xmlns:a16="http://schemas.microsoft.com/office/drawing/2014/main" id="{520102B5-5695-C743-B30E-C92897B48D89}"/>
              </a:ext>
            </a:extLst>
          </p:cNvPr>
          <p:cNvSpPr/>
          <p:nvPr userDrawn="1"/>
        </p:nvSpPr>
        <p:spPr>
          <a:xfrm rot="16200000">
            <a:off x="11604063" y="316289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4220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with Narrow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2/6/25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BB0D84E6-6DEA-1D4E-92C3-A360785A027B}"/>
              </a:ext>
            </a:extLst>
          </p:cNvPr>
          <p:cNvSpPr/>
          <p:nvPr userDrawn="1"/>
        </p:nvSpPr>
        <p:spPr>
          <a:xfrm>
            <a:off x="0" y="1730829"/>
            <a:ext cx="8229600" cy="34779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C28500E9-800B-C94A-B6F9-F73D37B2D301}"/>
              </a:ext>
            </a:extLst>
          </p:cNvPr>
          <p:cNvSpPr/>
          <p:nvPr userDrawn="1"/>
        </p:nvSpPr>
        <p:spPr>
          <a:xfrm rot="10800000">
            <a:off x="8749091" y="0"/>
            <a:ext cx="3442907" cy="3112470"/>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EAD70A4-7AF0-7E4D-ABBC-34DD61D7B01E}"/>
              </a:ext>
            </a:extLst>
          </p:cNvPr>
          <p:cNvSpPr/>
          <p:nvPr userDrawn="1"/>
        </p:nvSpPr>
        <p:spPr>
          <a:xfrm rot="10800000">
            <a:off x="3727215" y="5551712"/>
            <a:ext cx="1424687" cy="1306288"/>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9">
            <a:extLst>
              <a:ext uri="{FF2B5EF4-FFF2-40B4-BE49-F238E27FC236}">
                <a16:creationId xmlns:a16="http://schemas.microsoft.com/office/drawing/2014/main" id="{14C43A8B-650C-3B4B-9F8C-592CE9F269FB}"/>
              </a:ext>
            </a:extLst>
          </p:cNvPr>
          <p:cNvSpPr>
            <a:spLocks noGrp="1"/>
          </p:cNvSpPr>
          <p:nvPr>
            <p:ph type="title"/>
          </p:nvPr>
        </p:nvSpPr>
        <p:spPr>
          <a:xfrm>
            <a:off x="868625" y="2464270"/>
            <a:ext cx="5227376" cy="727700"/>
          </a:xfrm>
        </p:spPr>
        <p:txBody>
          <a:bodyPr anchor="t"/>
          <a:lstStyle>
            <a:lvl1pPr>
              <a:defRPr>
                <a:solidFill>
                  <a:schemeClr val="bg1"/>
                </a:solidFill>
              </a:defRPr>
            </a:lvl1pPr>
          </a:lstStyle>
          <a:p>
            <a:r>
              <a:rPr lang="en-US"/>
              <a:t>Click to edit Master title style</a:t>
            </a:r>
            <a:endParaRPr lang="en-US" dirty="0"/>
          </a:p>
        </p:txBody>
      </p:sp>
      <p:sp>
        <p:nvSpPr>
          <p:cNvPr id="9" name="Text Placeholder 2">
            <a:extLst>
              <a:ext uri="{FF2B5EF4-FFF2-40B4-BE49-F238E27FC236}">
                <a16:creationId xmlns:a16="http://schemas.microsoft.com/office/drawing/2014/main" id="{0345C704-9538-984E-8D14-D6AEC9A4C42E}"/>
              </a:ext>
            </a:extLst>
          </p:cNvPr>
          <p:cNvSpPr>
            <a:spLocks noGrp="1"/>
          </p:cNvSpPr>
          <p:nvPr>
            <p:ph type="body" idx="1" hasCustomPrompt="1"/>
          </p:nvPr>
        </p:nvSpPr>
        <p:spPr>
          <a:xfrm>
            <a:off x="868623" y="3265903"/>
            <a:ext cx="5227377" cy="1642386"/>
          </a:xfrm>
        </p:spPr>
        <p:txBody>
          <a:bodyPr lIns="91440" rIns="91440" anchor="t">
            <a:normAutofit/>
          </a:bodyPr>
          <a:lstStyle>
            <a:lvl1pPr marL="0" indent="0">
              <a:buNone/>
              <a:defRPr sz="2000" b="0" cap="none"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Picture Placeholder 11">
            <a:extLst>
              <a:ext uri="{FF2B5EF4-FFF2-40B4-BE49-F238E27FC236}">
                <a16:creationId xmlns:a16="http://schemas.microsoft.com/office/drawing/2014/main" id="{647B5AD0-4AD4-9843-9C08-DEF894490A97}"/>
              </a:ext>
            </a:extLst>
          </p:cNvPr>
          <p:cNvSpPr>
            <a:spLocks noGrp="1"/>
          </p:cNvSpPr>
          <p:nvPr>
            <p:ph type="pic" sz="quarter" idx="13"/>
          </p:nvPr>
        </p:nvSpPr>
        <p:spPr>
          <a:xfrm flipH="1">
            <a:off x="4593262" y="0"/>
            <a:ext cx="7598736" cy="6858000"/>
          </a:xfrm>
          <a:prstGeom prst="triangle">
            <a:avLst/>
          </a:prstGeom>
          <a:solidFill>
            <a:schemeClr val="accent1"/>
          </a:solidFill>
        </p:spPr>
        <p:txBody>
          <a:bodyPr/>
          <a:lstStyle/>
          <a:p>
            <a:r>
              <a:rPr lang="en-US"/>
              <a:t>Click icon to add picture</a:t>
            </a:r>
            <a:endParaRPr lang="en-US" dirty="0"/>
          </a:p>
        </p:txBody>
      </p:sp>
      <p:sp>
        <p:nvSpPr>
          <p:cNvPr id="14" name="Triangle 13">
            <a:extLst>
              <a:ext uri="{FF2B5EF4-FFF2-40B4-BE49-F238E27FC236}">
                <a16:creationId xmlns:a16="http://schemas.microsoft.com/office/drawing/2014/main" id="{8795BE2D-99B1-FE49-84B1-C41E44A8AC0B}"/>
              </a:ext>
            </a:extLst>
          </p:cNvPr>
          <p:cNvSpPr/>
          <p:nvPr userDrawn="1"/>
        </p:nvSpPr>
        <p:spPr>
          <a:xfrm rot="5400000">
            <a:off x="-48606" y="252453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p:txBody>
      </p:sp>
    </p:spTree>
    <p:extLst>
      <p:ext uri="{BB962C8B-B14F-4D97-AF65-F5344CB8AC3E}">
        <p14:creationId xmlns:p14="http://schemas.microsoft.com/office/powerpoint/2010/main" val="34031557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Quote with Image and Author Nam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34F14FD9-9995-BE48-8C0E-B1454B9F231E}"/>
              </a:ext>
            </a:extLst>
          </p:cNvPr>
          <p:cNvSpPr>
            <a:spLocks noGrp="1"/>
          </p:cNvSpPr>
          <p:nvPr>
            <p:ph type="pic" sz="quarter" idx="13"/>
          </p:nvPr>
        </p:nvSpPr>
        <p:spPr>
          <a:xfrm>
            <a:off x="4576012" y="0"/>
            <a:ext cx="7598735" cy="6858000"/>
          </a:xfrm>
          <a:custGeom>
            <a:avLst/>
            <a:gdLst>
              <a:gd name="connsiteX0" fmla="*/ 0 w 7598735"/>
              <a:gd name="connsiteY0" fmla="*/ 0 h 6858000"/>
              <a:gd name="connsiteX1" fmla="*/ 7598735 w 7598735"/>
              <a:gd name="connsiteY1" fmla="*/ 0 h 6858000"/>
              <a:gd name="connsiteX2" fmla="*/ 7598735 w 7598735"/>
              <a:gd name="connsiteY2" fmla="*/ 6858000 h 6858000"/>
              <a:gd name="connsiteX3" fmla="*/ 0 w 7598735"/>
              <a:gd name="connsiteY3" fmla="*/ 6858000 h 6858000"/>
              <a:gd name="connsiteX4" fmla="*/ 0 w 7598735"/>
              <a:gd name="connsiteY4" fmla="*/ 6378840 h 6858000"/>
              <a:gd name="connsiteX5" fmla="*/ 140333 w 7598735"/>
              <a:gd name="connsiteY5" fmla="*/ 6379536 h 6858000"/>
              <a:gd name="connsiteX6" fmla="*/ 3074919 w 7598735"/>
              <a:gd name="connsiteY6" fmla="*/ 489098 h 6858000"/>
              <a:gd name="connsiteX7" fmla="*/ 0 w 7598735"/>
              <a:gd name="connsiteY7" fmla="*/ 4800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8735" h="6858000">
                <a:moveTo>
                  <a:pt x="0" y="0"/>
                </a:moveTo>
                <a:lnTo>
                  <a:pt x="7598735" y="0"/>
                </a:lnTo>
                <a:lnTo>
                  <a:pt x="7598735" y="6858000"/>
                </a:lnTo>
                <a:lnTo>
                  <a:pt x="0" y="6858000"/>
                </a:lnTo>
                <a:lnTo>
                  <a:pt x="0" y="6378840"/>
                </a:lnTo>
                <a:lnTo>
                  <a:pt x="140333" y="6379536"/>
                </a:lnTo>
                <a:lnTo>
                  <a:pt x="3074919" y="489098"/>
                </a:lnTo>
                <a:lnTo>
                  <a:pt x="0" y="480044"/>
                </a:lnTo>
                <a:close/>
              </a:path>
            </a:pathLst>
          </a:custGeom>
          <a:solidFill>
            <a:schemeClr val="accent1"/>
          </a:solidFill>
        </p:spPr>
        <p:txBody>
          <a:bodyPr wrap="square">
            <a:noAutofit/>
          </a:bodyPr>
          <a:lstStyle/>
          <a:p>
            <a:r>
              <a:rPr lang="en-US"/>
              <a:t>Click icon to add picture</a:t>
            </a:r>
            <a:endParaRPr lang="en-US" dirty="0"/>
          </a:p>
        </p:txBody>
      </p:sp>
      <p:sp>
        <p:nvSpPr>
          <p:cNvPr id="15" name="Freeform 14">
            <a:extLst>
              <a:ext uri="{FF2B5EF4-FFF2-40B4-BE49-F238E27FC236}">
                <a16:creationId xmlns:a16="http://schemas.microsoft.com/office/drawing/2014/main" id="{BFAE6FFB-F37C-7040-87B6-654B2F44CE7A}"/>
              </a:ext>
            </a:extLst>
          </p:cNvPr>
          <p:cNvSpPr/>
          <p:nvPr userDrawn="1"/>
        </p:nvSpPr>
        <p:spPr>
          <a:xfrm>
            <a:off x="413825" y="463261"/>
            <a:ext cx="7347125" cy="5911703"/>
          </a:xfrm>
          <a:custGeom>
            <a:avLst/>
            <a:gdLst>
              <a:gd name="connsiteX0" fmla="*/ 125507 w 7347125"/>
              <a:gd name="connsiteY0" fmla="*/ 0 h 5911703"/>
              <a:gd name="connsiteX1" fmla="*/ 7347125 w 7347125"/>
              <a:gd name="connsiteY1" fmla="*/ 21265 h 5911703"/>
              <a:gd name="connsiteX2" fmla="*/ 4412539 w 7347125"/>
              <a:gd name="connsiteY2" fmla="*/ 5911703 h 5911703"/>
              <a:gd name="connsiteX3" fmla="*/ 1007798 w 7347125"/>
              <a:gd name="connsiteY3" fmla="*/ 5894815 h 5911703"/>
              <a:gd name="connsiteX4" fmla="*/ 1007798 w 7347125"/>
              <a:gd name="connsiteY4" fmla="*/ 5901070 h 5911703"/>
              <a:gd name="connsiteX5" fmla="*/ 0 w 7347125"/>
              <a:gd name="connsiteY5" fmla="*/ 5901070 h 5911703"/>
              <a:gd name="connsiteX6" fmla="*/ 0 w 7347125"/>
              <a:gd name="connsiteY6" fmla="*/ 10632 h 5911703"/>
              <a:gd name="connsiteX7" fmla="*/ 125507 w 7347125"/>
              <a:gd name="connsiteY7" fmla="*/ 10632 h 591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47125" h="5911703">
                <a:moveTo>
                  <a:pt x="125507" y="0"/>
                </a:moveTo>
                <a:lnTo>
                  <a:pt x="7347125" y="21265"/>
                </a:lnTo>
                <a:lnTo>
                  <a:pt x="4412539" y="5911703"/>
                </a:lnTo>
                <a:lnTo>
                  <a:pt x="1007798" y="5894815"/>
                </a:lnTo>
                <a:lnTo>
                  <a:pt x="1007798" y="5901070"/>
                </a:lnTo>
                <a:lnTo>
                  <a:pt x="0" y="5901070"/>
                </a:lnTo>
                <a:lnTo>
                  <a:pt x="0" y="10632"/>
                </a:lnTo>
                <a:lnTo>
                  <a:pt x="125507" y="1063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2/6/25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itle 1">
            <a:extLst>
              <a:ext uri="{FF2B5EF4-FFF2-40B4-BE49-F238E27FC236}">
                <a16:creationId xmlns:a16="http://schemas.microsoft.com/office/drawing/2014/main" id="{48AB73D1-1AA1-4E44-A7DA-8C00D8E109E3}"/>
              </a:ext>
            </a:extLst>
          </p:cNvPr>
          <p:cNvSpPr>
            <a:spLocks noGrp="1"/>
          </p:cNvSpPr>
          <p:nvPr>
            <p:ph type="title" hasCustomPrompt="1"/>
          </p:nvPr>
        </p:nvSpPr>
        <p:spPr>
          <a:xfrm>
            <a:off x="941501" y="1609159"/>
            <a:ext cx="4253334" cy="3639682"/>
          </a:xfrm>
        </p:spPr>
        <p:txBody>
          <a:bodyPr anchor="t">
            <a:normAutofit/>
          </a:bodyPr>
          <a:lstStyle>
            <a:lvl1pPr algn="l">
              <a:defRPr sz="3800">
                <a:solidFill>
                  <a:schemeClr val="bg1"/>
                </a:solidFill>
              </a:defRPr>
            </a:lvl1pPr>
          </a:lstStyle>
          <a:p>
            <a:r>
              <a:rPr lang="en-US" dirty="0"/>
              <a:t>Quote Goes Here</a:t>
            </a:r>
          </a:p>
        </p:txBody>
      </p:sp>
      <p:sp>
        <p:nvSpPr>
          <p:cNvPr id="13" name="Triangle 12">
            <a:extLst>
              <a:ext uri="{FF2B5EF4-FFF2-40B4-BE49-F238E27FC236}">
                <a16:creationId xmlns:a16="http://schemas.microsoft.com/office/drawing/2014/main" id="{611FC0D0-E6E4-7645-B0C7-97FB2012039D}"/>
              </a:ext>
            </a:extLst>
          </p:cNvPr>
          <p:cNvSpPr/>
          <p:nvPr userDrawn="1"/>
        </p:nvSpPr>
        <p:spPr>
          <a:xfrm rot="5400000">
            <a:off x="-48606" y="1669422"/>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11924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Only Lef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3" name="Group 12">
            <a:extLst>
              <a:ext uri="{FF2B5EF4-FFF2-40B4-BE49-F238E27FC236}">
                <a16:creationId xmlns:a16="http://schemas.microsoft.com/office/drawing/2014/main" id="{C3F11B56-403C-AA43-BA54-5CD9A60BDDC5}"/>
              </a:ext>
            </a:extLst>
          </p:cNvPr>
          <p:cNvGrpSpPr/>
          <p:nvPr userDrawn="1"/>
        </p:nvGrpSpPr>
        <p:grpSpPr>
          <a:xfrm>
            <a:off x="0" y="-4353"/>
            <a:ext cx="6884691" cy="6862353"/>
            <a:chOff x="0" y="-4353"/>
            <a:chExt cx="6884691" cy="6862353"/>
          </a:xfrm>
        </p:grpSpPr>
        <p:sp>
          <p:nvSpPr>
            <p:cNvPr id="5" name="Freeform 4">
              <a:extLst>
                <a:ext uri="{FF2B5EF4-FFF2-40B4-BE49-F238E27FC236}">
                  <a16:creationId xmlns:a16="http://schemas.microsoft.com/office/drawing/2014/main" id="{D8BAD61D-F455-9240-A0C6-DE4F40E47C29}"/>
                </a:ext>
              </a:extLst>
            </p:cNvPr>
            <p:cNvSpPr/>
            <p:nvPr userDrawn="1"/>
          </p:nvSpPr>
          <p:spPr>
            <a:xfrm>
              <a:off x="0" y="-4353"/>
              <a:ext cx="6884691" cy="6862353"/>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 name="connsiteX0" fmla="*/ 9234 w 6880863"/>
                <a:gd name="connsiteY0" fmla="*/ 0 h 6866017"/>
                <a:gd name="connsiteX1" fmla="*/ 6880863 w 6880863"/>
                <a:gd name="connsiteY1" fmla="*/ 1567 h 6866017"/>
                <a:gd name="connsiteX2" fmla="*/ 3445205 w 6880863"/>
                <a:gd name="connsiteY2" fmla="*/ 6866017 h 6866017"/>
                <a:gd name="connsiteX3" fmla="*/ 705 w 6880863"/>
                <a:gd name="connsiteY3" fmla="*/ 6864138 h 6866017"/>
                <a:gd name="connsiteX4" fmla="*/ 9234 w 6880863"/>
                <a:gd name="connsiteY4" fmla="*/ 0 h 6866017"/>
                <a:gd name="connsiteX0" fmla="*/ 0 w 6884692"/>
                <a:gd name="connsiteY0" fmla="*/ 0 h 6883465"/>
                <a:gd name="connsiteX1" fmla="*/ 6884692 w 6884692"/>
                <a:gd name="connsiteY1" fmla="*/ 19015 h 6883465"/>
                <a:gd name="connsiteX2" fmla="*/ 3449034 w 6884692"/>
                <a:gd name="connsiteY2" fmla="*/ 6883465 h 6883465"/>
                <a:gd name="connsiteX3" fmla="*/ 4534 w 6884692"/>
                <a:gd name="connsiteY3" fmla="*/ 6881586 h 6883465"/>
                <a:gd name="connsiteX4" fmla="*/ 0 w 6884692"/>
                <a:gd name="connsiteY4" fmla="*/ 0 h 6883465"/>
                <a:gd name="connsiteX0" fmla="*/ 9234 w 6880863"/>
                <a:gd name="connsiteY0" fmla="*/ 0 h 6879102"/>
                <a:gd name="connsiteX1" fmla="*/ 6880863 w 6880863"/>
                <a:gd name="connsiteY1" fmla="*/ 14652 h 6879102"/>
                <a:gd name="connsiteX2" fmla="*/ 3445205 w 6880863"/>
                <a:gd name="connsiteY2" fmla="*/ 6879102 h 6879102"/>
                <a:gd name="connsiteX3" fmla="*/ 705 w 6880863"/>
                <a:gd name="connsiteY3" fmla="*/ 6877223 h 6879102"/>
                <a:gd name="connsiteX4" fmla="*/ 9234 w 6880863"/>
                <a:gd name="connsiteY4" fmla="*/ 0 h 6879102"/>
                <a:gd name="connsiteX0" fmla="*/ 0 w 6884691"/>
                <a:gd name="connsiteY0" fmla="*/ 0 h 6874740"/>
                <a:gd name="connsiteX1" fmla="*/ 6884691 w 6884691"/>
                <a:gd name="connsiteY1" fmla="*/ 10290 h 6874740"/>
                <a:gd name="connsiteX2" fmla="*/ 3449033 w 6884691"/>
                <a:gd name="connsiteY2" fmla="*/ 6874740 h 6874740"/>
                <a:gd name="connsiteX3" fmla="*/ 4533 w 6884691"/>
                <a:gd name="connsiteY3" fmla="*/ 6872861 h 6874740"/>
                <a:gd name="connsiteX4" fmla="*/ 0 w 6884691"/>
                <a:gd name="connsiteY4" fmla="*/ 0 h 6874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691" h="6874740">
                  <a:moveTo>
                    <a:pt x="0" y="0"/>
                  </a:moveTo>
                  <a:lnTo>
                    <a:pt x="6884691" y="10290"/>
                  </a:lnTo>
                  <a:lnTo>
                    <a:pt x="3449033" y="6874740"/>
                  </a:lnTo>
                  <a:lnTo>
                    <a:pt x="4533" y="6872861"/>
                  </a:lnTo>
                  <a:cubicBezTo>
                    <a:pt x="207" y="458797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004ACB-4E38-6449-B733-0C6A6BC40ADD}"/>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6A52034F-1EDC-3040-A1B3-B572FC286C20}"/>
                </a:ext>
              </a:extLst>
            </p:cNvPr>
            <p:cNvSpPr/>
            <p:nvPr userDrawn="1"/>
          </p:nvSpPr>
          <p:spPr>
            <a:xfrm rot="10800000">
              <a:off x="4944403" y="174432"/>
              <a:ext cx="1590022" cy="1590022"/>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550988" y="1954400"/>
            <a:ext cx="4393415" cy="3002359"/>
          </a:xfrm>
        </p:spPr>
        <p:txBody>
          <a:bodyPr anchor="ctr"/>
          <a:lstStyle>
            <a:lvl1pPr algn="ctr">
              <a:defRPr>
                <a:solidFill>
                  <a:schemeClr val="bg1"/>
                </a:solidFill>
              </a:defRPr>
            </a:lvl1pPr>
          </a:lstStyle>
          <a:p>
            <a:r>
              <a:rPr lang="en-US" dirty="0"/>
              <a:t>Title Goes Here</a:t>
            </a:r>
          </a:p>
        </p:txBody>
      </p:sp>
      <p:sp>
        <p:nvSpPr>
          <p:cNvPr id="12" name="Triangle 11">
            <a:extLst>
              <a:ext uri="{FF2B5EF4-FFF2-40B4-BE49-F238E27FC236}">
                <a16:creationId xmlns:a16="http://schemas.microsoft.com/office/drawing/2014/main" id="{FD910B80-BD19-CF49-AB0B-1C5DEECEDED5}"/>
              </a:ext>
            </a:extLst>
          </p:cNvPr>
          <p:cNvSpPr/>
          <p:nvPr userDrawn="1"/>
        </p:nvSpPr>
        <p:spPr>
          <a:xfrm rot="5400000">
            <a:off x="-48606" y="316516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50328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Only Righ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15DFD37-81D5-5742-B09A-5D4CBF48B7EA}"/>
              </a:ext>
            </a:extLst>
          </p:cNvPr>
          <p:cNvGrpSpPr/>
          <p:nvPr userDrawn="1"/>
        </p:nvGrpSpPr>
        <p:grpSpPr>
          <a:xfrm rot="10800000">
            <a:off x="5294245" y="0"/>
            <a:ext cx="6897755" cy="6858000"/>
            <a:chOff x="-17598" y="0"/>
            <a:chExt cx="6897755" cy="6858000"/>
          </a:xfrm>
        </p:grpSpPr>
        <p:sp>
          <p:nvSpPr>
            <p:cNvPr id="12" name="Freeform 11">
              <a:extLst>
                <a:ext uri="{FF2B5EF4-FFF2-40B4-BE49-F238E27FC236}">
                  <a16:creationId xmlns:a16="http://schemas.microsoft.com/office/drawing/2014/main" id="{00CF4E43-4A68-664C-B973-2FE49DC7733D}"/>
                </a:ext>
              </a:extLst>
            </p:cNvPr>
            <p:cNvSpPr/>
            <p:nvPr userDrawn="1"/>
          </p:nvSpPr>
          <p:spPr>
            <a:xfrm>
              <a:off x="-17598" y="0"/>
              <a:ext cx="6897755" cy="6858000"/>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7755" h="6870380">
                  <a:moveTo>
                    <a:pt x="0" y="0"/>
                  </a:moveTo>
                  <a:lnTo>
                    <a:pt x="6897755" y="5930"/>
                  </a:lnTo>
                  <a:lnTo>
                    <a:pt x="3462097" y="6870380"/>
                  </a:lnTo>
                  <a:lnTo>
                    <a:pt x="17597" y="6868501"/>
                  </a:lnTo>
                  <a:cubicBezTo>
                    <a:pt x="13271" y="458361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riangle 12">
              <a:extLst>
                <a:ext uri="{FF2B5EF4-FFF2-40B4-BE49-F238E27FC236}">
                  <a16:creationId xmlns:a16="http://schemas.microsoft.com/office/drawing/2014/main" id="{AFAD3D76-9126-CC42-90B0-5BF85DC91E3E}"/>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riangle 13">
              <a:extLst>
                <a:ext uri="{FF2B5EF4-FFF2-40B4-BE49-F238E27FC236}">
                  <a16:creationId xmlns:a16="http://schemas.microsoft.com/office/drawing/2014/main" id="{9D011AB3-8218-AE4F-9DF7-810A1B45C453}"/>
                </a:ext>
              </a:extLst>
            </p:cNvPr>
            <p:cNvSpPr/>
            <p:nvPr userDrawn="1"/>
          </p:nvSpPr>
          <p:spPr>
            <a:xfrm rot="10800000">
              <a:off x="4944403" y="174432"/>
              <a:ext cx="1590022" cy="1590022"/>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t>‹#›</a:t>
            </a:fld>
            <a:endParaRPr lang="en-US" dirty="0"/>
          </a:p>
        </p:txBody>
      </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7775272" y="1954400"/>
            <a:ext cx="3889053" cy="3002359"/>
          </a:xfrm>
        </p:spPr>
        <p:txBody>
          <a:bodyPr anchor="ctr"/>
          <a:lstStyle>
            <a:lvl1pPr algn="ctr">
              <a:defRPr>
                <a:solidFill>
                  <a:schemeClr val="bg1"/>
                </a:solidFill>
              </a:defRPr>
            </a:lvl1pPr>
          </a:lstStyle>
          <a:p>
            <a:r>
              <a:rPr lang="en-US" dirty="0"/>
              <a:t>Title Goes Here</a:t>
            </a:r>
          </a:p>
        </p:txBody>
      </p:sp>
      <p:sp>
        <p:nvSpPr>
          <p:cNvPr id="9" name="Triangle 8">
            <a:extLst>
              <a:ext uri="{FF2B5EF4-FFF2-40B4-BE49-F238E27FC236}">
                <a16:creationId xmlns:a16="http://schemas.microsoft.com/office/drawing/2014/main" id="{D84320FE-42A3-294B-AAE0-3D16A63E3599}"/>
              </a:ext>
            </a:extLst>
          </p:cNvPr>
          <p:cNvSpPr/>
          <p:nvPr userDrawn="1"/>
        </p:nvSpPr>
        <p:spPr>
          <a:xfrm rot="16200000">
            <a:off x="11604063" y="316289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17437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Horizontal ">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FFCAC17-2511-3D4F-A318-B241447A2C02}"/>
              </a:ext>
            </a:extLst>
          </p:cNvPr>
          <p:cNvSpPr/>
          <p:nvPr userDrawn="1"/>
        </p:nvSpPr>
        <p:spPr>
          <a:xfrm>
            <a:off x="413825" y="2941613"/>
            <a:ext cx="11364350" cy="34326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2">
            <a:extLst>
              <a:ext uri="{FF2B5EF4-FFF2-40B4-BE49-F238E27FC236}">
                <a16:creationId xmlns:a16="http://schemas.microsoft.com/office/drawing/2014/main" id="{C13F5538-7999-A74B-BCB7-A96C8DBCCD06}"/>
              </a:ext>
            </a:extLst>
          </p:cNvPr>
          <p:cNvSpPr>
            <a:spLocks noGrp="1"/>
          </p:cNvSpPr>
          <p:nvPr>
            <p:ph idx="1"/>
          </p:nvPr>
        </p:nvSpPr>
        <p:spPr>
          <a:xfrm>
            <a:off x="932329" y="4280546"/>
            <a:ext cx="10452848" cy="1791071"/>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Date Placeholder 6">
            <a:extLst>
              <a:ext uri="{FF2B5EF4-FFF2-40B4-BE49-F238E27FC236}">
                <a16:creationId xmlns:a16="http://schemas.microsoft.com/office/drawing/2014/main" id="{DE5056B4-56A3-6E40-92E1-FA33B5C8F807}"/>
              </a:ext>
            </a:extLst>
          </p:cNvPr>
          <p:cNvSpPr>
            <a:spLocks noGrp="1"/>
          </p:cNvSpPr>
          <p:nvPr>
            <p:ph type="dt" sz="half" idx="10"/>
          </p:nvPr>
        </p:nvSpPr>
        <p:spPr>
          <a:xfrm>
            <a:off x="8218426" y="6446838"/>
            <a:ext cx="2584850" cy="365125"/>
          </a:xfrm>
        </p:spPr>
        <p:txBody>
          <a:bodyPr/>
          <a:lstStyle/>
          <a:p>
            <a:fld id="{4BE1D723-8F53-4F53-90B0-1982A396982E}" type="datetime1">
              <a:rPr lang="en-US" smtClean="0"/>
              <a:t>2/6/25</a:t>
            </a:fld>
            <a:endParaRPr lang="en-US" dirty="0"/>
          </a:p>
        </p:txBody>
      </p:sp>
      <p:sp>
        <p:nvSpPr>
          <p:cNvPr id="17" name="Footer Placeholder 7">
            <a:extLst>
              <a:ext uri="{FF2B5EF4-FFF2-40B4-BE49-F238E27FC236}">
                <a16:creationId xmlns:a16="http://schemas.microsoft.com/office/drawing/2014/main" id="{A47DE6D7-793F-C846-8A00-3061847B66B0}"/>
              </a:ext>
            </a:extLst>
          </p:cNvPr>
          <p:cNvSpPr>
            <a:spLocks noGrp="1"/>
          </p:cNvSpPr>
          <p:nvPr>
            <p:ph type="ftr" sz="quarter" idx="11"/>
          </p:nvPr>
        </p:nvSpPr>
        <p:spPr>
          <a:xfrm>
            <a:off x="1097279" y="6446838"/>
            <a:ext cx="6818262" cy="365125"/>
          </a:xfrm>
        </p:spPr>
        <p:txBody>
          <a:bodyPr/>
          <a:lstStyle/>
          <a:p>
            <a:endParaRPr lang="en-US" dirty="0"/>
          </a:p>
        </p:txBody>
      </p:sp>
      <p:sp>
        <p:nvSpPr>
          <p:cNvPr id="18" name="Slide Number Placeholder 8">
            <a:extLst>
              <a:ext uri="{FF2B5EF4-FFF2-40B4-BE49-F238E27FC236}">
                <a16:creationId xmlns:a16="http://schemas.microsoft.com/office/drawing/2014/main" id="{B4C61174-2D39-E640-8A16-DCE655544212}"/>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t>‹#›</a:t>
            </a:fld>
            <a:endParaRPr lang="en-US" dirty="0"/>
          </a:p>
        </p:txBody>
      </p:sp>
      <p:sp>
        <p:nvSpPr>
          <p:cNvPr id="19" name="Title 9">
            <a:extLst>
              <a:ext uri="{FF2B5EF4-FFF2-40B4-BE49-F238E27FC236}">
                <a16:creationId xmlns:a16="http://schemas.microsoft.com/office/drawing/2014/main" id="{13596EE0-A679-3B49-BA9A-D5C79B0C8381}"/>
              </a:ext>
            </a:extLst>
          </p:cNvPr>
          <p:cNvSpPr>
            <a:spLocks noGrp="1"/>
          </p:cNvSpPr>
          <p:nvPr>
            <p:ph type="title"/>
          </p:nvPr>
        </p:nvSpPr>
        <p:spPr>
          <a:xfrm>
            <a:off x="932329" y="3143154"/>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20" name="Triangle 19">
            <a:extLst>
              <a:ext uri="{FF2B5EF4-FFF2-40B4-BE49-F238E27FC236}">
                <a16:creationId xmlns:a16="http://schemas.microsoft.com/office/drawing/2014/main" id="{3E931B03-E301-6D48-8377-B08DA6C95F0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riangle 20">
            <a:extLst>
              <a:ext uri="{FF2B5EF4-FFF2-40B4-BE49-F238E27FC236}">
                <a16:creationId xmlns:a16="http://schemas.microsoft.com/office/drawing/2014/main" id="{249401AC-F116-8B4C-A1A0-CF88B63E549B}"/>
              </a:ext>
            </a:extLst>
          </p:cNvPr>
          <p:cNvSpPr/>
          <p:nvPr userDrawn="1"/>
        </p:nvSpPr>
        <p:spPr>
          <a:xfrm rot="5400000">
            <a:off x="-48606" y="333456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3">
            <a:extLst>
              <a:ext uri="{FF2B5EF4-FFF2-40B4-BE49-F238E27FC236}">
                <a16:creationId xmlns:a16="http://schemas.microsoft.com/office/drawing/2014/main" id="{8A3226FF-244B-B540-ABAC-5C0E3DE3103C}"/>
              </a:ext>
            </a:extLst>
          </p:cNvPr>
          <p:cNvSpPr>
            <a:spLocks noGrp="1"/>
          </p:cNvSpPr>
          <p:nvPr>
            <p:ph type="pic" sz="quarter" idx="13"/>
          </p:nvPr>
        </p:nvSpPr>
        <p:spPr>
          <a:xfrm>
            <a:off x="413824" y="483782"/>
            <a:ext cx="11365992" cy="2457856"/>
          </a:xfrm>
          <a:solidFill>
            <a:schemeClr val="accent1"/>
          </a:solidFill>
        </p:spPr>
        <p:txBody>
          <a:bodyPr/>
          <a:lstStyle/>
          <a:p>
            <a:r>
              <a:rPr lang="en-US"/>
              <a:t>Click icon to add picture</a:t>
            </a:r>
            <a:endParaRPr lang="en-US" dirty="0"/>
          </a:p>
        </p:txBody>
      </p:sp>
    </p:spTree>
    <p:extLst>
      <p:ext uri="{BB962C8B-B14F-4D97-AF65-F5344CB8AC3E}">
        <p14:creationId xmlns:p14="http://schemas.microsoft.com/office/powerpoint/2010/main" val="4276448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4534616"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2/6/25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a:xfrm>
            <a:off x="1097279" y="6446838"/>
            <a:ext cx="6818262" cy="365125"/>
          </a:xfrm>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30" y="893729"/>
            <a:ext cx="4534616"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rgbClr val="C5AE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Picture Placeholder 16">
            <a:extLst>
              <a:ext uri="{FF2B5EF4-FFF2-40B4-BE49-F238E27FC236}">
                <a16:creationId xmlns:a16="http://schemas.microsoft.com/office/drawing/2014/main" id="{F5D5DA7E-149B-BB4E-918D-C5FF23087FF1}"/>
              </a:ext>
            </a:extLst>
          </p:cNvPr>
          <p:cNvSpPr>
            <a:spLocks noGrp="1"/>
          </p:cNvSpPr>
          <p:nvPr>
            <p:ph type="pic" sz="quarter" idx="13"/>
          </p:nvPr>
        </p:nvSpPr>
        <p:spPr>
          <a:xfrm>
            <a:off x="3727491" y="0"/>
            <a:ext cx="8464509" cy="6858000"/>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4509" h="6858000">
                <a:moveTo>
                  <a:pt x="3426278" y="0"/>
                </a:moveTo>
                <a:lnTo>
                  <a:pt x="3440072" y="37000"/>
                </a:lnTo>
                <a:lnTo>
                  <a:pt x="3440072" y="0"/>
                </a:lnTo>
                <a:lnTo>
                  <a:pt x="8464509" y="0"/>
                </a:lnTo>
                <a:lnTo>
                  <a:pt x="8464509" y="6858000"/>
                </a:lnTo>
                <a:lnTo>
                  <a:pt x="0" y="6858000"/>
                </a:lnTo>
                <a:lnTo>
                  <a:pt x="3426278" y="0"/>
                </a:lnTo>
                <a:close/>
              </a:path>
            </a:pathLst>
          </a:custGeom>
          <a:solidFill>
            <a:schemeClr val="accent4"/>
          </a:solidFill>
        </p:spPr>
        <p:txBody>
          <a:bodyPr wrap="square">
            <a:noAutofit/>
          </a:bodyPr>
          <a:lstStyle/>
          <a:p>
            <a:r>
              <a:rPr lang="en-US"/>
              <a:t>Click icon to add picture</a:t>
            </a:r>
            <a:endParaRPr lang="en-US" dirty="0"/>
          </a:p>
        </p:txBody>
      </p:sp>
      <p:sp>
        <p:nvSpPr>
          <p:cNvPr id="19" name="Triangle 18">
            <a:extLst>
              <a:ext uri="{FF2B5EF4-FFF2-40B4-BE49-F238E27FC236}">
                <a16:creationId xmlns:a16="http://schemas.microsoft.com/office/drawing/2014/main" id="{BEBB0DCE-DD71-FF40-B471-A617514321E6}"/>
              </a:ext>
            </a:extLst>
          </p:cNvPr>
          <p:cNvSpPr/>
          <p:nvPr userDrawn="1"/>
        </p:nvSpPr>
        <p:spPr>
          <a:xfrm rot="10800000">
            <a:off x="5869115" y="4530"/>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6337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_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2/6/25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2933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2/6/25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7236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2/6/25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913F7CD6-7F0D-1C4F-AE97-8E76514EED57}"/>
              </a:ext>
            </a:extLst>
          </p:cNvPr>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tx1"/>
                </a:solidFill>
              </a:defRPr>
            </a:lvl1pPr>
            <a:lvl2pPr marL="486918" indent="-285750">
              <a:buClr>
                <a:schemeClr val="accent1"/>
              </a:buClr>
              <a:buFont typeface="Arial" panose="020B0604020202020204" pitchFamily="34" charset="0"/>
              <a:buChar char="•"/>
              <a:defRPr>
                <a:solidFill>
                  <a:schemeClr val="tx1"/>
                </a:solidFill>
              </a:defRPr>
            </a:lvl2pPr>
            <a:lvl3pPr marL="669798" indent="-285750">
              <a:buClr>
                <a:schemeClr val="accent1"/>
              </a:buClr>
              <a:buFont typeface="Arial" panose="020B0604020202020204" pitchFamily="34" charset="0"/>
              <a:buChar char="•"/>
              <a:defRPr>
                <a:solidFill>
                  <a:schemeClr val="tx1"/>
                </a:solidFill>
              </a:defRPr>
            </a:lvl3pPr>
            <a:lvl4pPr marL="852678" indent="-285750">
              <a:buClr>
                <a:schemeClr val="accent1"/>
              </a:buClr>
              <a:buFont typeface="Arial" panose="020B0604020202020204" pitchFamily="34" charset="0"/>
              <a:buChar char="•"/>
              <a:defRPr>
                <a:solidFill>
                  <a:schemeClr val="tx1"/>
                </a:solidFill>
              </a:defRPr>
            </a:lvl4pPr>
            <a:lvl5pPr marL="1035558" indent="-285750">
              <a:buClr>
                <a:schemeClr val="accent1"/>
              </a:buClr>
              <a:buFont typeface="Arial" panose="020B0604020202020204" pitchFamily="34" charset="0"/>
              <a:buChar cha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43802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2/6/25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59432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298B14A3-A5A4-2F4A-95D8-651E4818BB24}"/>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riangle 25">
            <a:extLst>
              <a:ext uri="{FF2B5EF4-FFF2-40B4-BE49-F238E27FC236}">
                <a16:creationId xmlns:a16="http://schemas.microsoft.com/office/drawing/2014/main" id="{FA21A50F-6662-5046-B75A-1261DC14ABF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2FDC47F2-EE1F-4644-989A-72996AC94A96}"/>
              </a:ext>
            </a:extLst>
          </p:cNvPr>
          <p:cNvGrpSpPr/>
          <p:nvPr userDrawn="1"/>
        </p:nvGrpSpPr>
        <p:grpSpPr>
          <a:xfrm>
            <a:off x="401408" y="1983214"/>
            <a:ext cx="5127171" cy="979022"/>
            <a:chOff x="417597" y="1992086"/>
            <a:chExt cx="5127171" cy="979022"/>
          </a:xfrm>
        </p:grpSpPr>
        <p:sp>
          <p:nvSpPr>
            <p:cNvPr id="14" name="Rectangle 13">
              <a:extLst>
                <a:ext uri="{FF2B5EF4-FFF2-40B4-BE49-F238E27FC236}">
                  <a16:creationId xmlns:a16="http://schemas.microsoft.com/office/drawing/2014/main" id="{386ED203-5311-5B45-870D-8D058E718B91}"/>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5" name="Triangle 14">
              <a:extLst>
                <a:ext uri="{FF2B5EF4-FFF2-40B4-BE49-F238E27FC236}">
                  <a16:creationId xmlns:a16="http://schemas.microsoft.com/office/drawing/2014/main" id="{DE2C0F56-426C-5F4D-AAFD-DF53CA60DB1F}"/>
                </a:ext>
              </a:extLst>
            </p:cNvPr>
            <p:cNvSpPr>
              <a:spLocks noChangeAspect="1"/>
            </p:cNvSpPr>
            <p:nvPr/>
          </p:nvSpPr>
          <p:spPr>
            <a:xfrm rot="10800000">
              <a:off x="2821824"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3" name="Text Placeholder 2"/>
          <p:cNvSpPr>
            <a:spLocks noGrp="1"/>
          </p:cNvSpPr>
          <p:nvPr>
            <p:ph type="body" idx="1"/>
          </p:nvPr>
        </p:nvSpPr>
        <p:spPr>
          <a:xfrm>
            <a:off x="645125"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45125"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2/6/25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a:xfrm>
            <a:off x="1097279" y="6446838"/>
            <a:ext cx="6818262" cy="365125"/>
          </a:xfrm>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9" name="Group 18">
            <a:extLst>
              <a:ext uri="{FF2B5EF4-FFF2-40B4-BE49-F238E27FC236}">
                <a16:creationId xmlns:a16="http://schemas.microsoft.com/office/drawing/2014/main" id="{0EC9B82D-42A0-2549-AF1A-BB955578D14E}"/>
              </a:ext>
            </a:extLst>
          </p:cNvPr>
          <p:cNvGrpSpPr/>
          <p:nvPr userDrawn="1"/>
        </p:nvGrpSpPr>
        <p:grpSpPr>
          <a:xfrm>
            <a:off x="6663674" y="1983214"/>
            <a:ext cx="5127171" cy="979022"/>
            <a:chOff x="417597" y="1992086"/>
            <a:chExt cx="5127171" cy="979022"/>
          </a:xfrm>
        </p:grpSpPr>
        <p:sp>
          <p:nvSpPr>
            <p:cNvPr id="20" name="Rectangle 19">
              <a:extLst>
                <a:ext uri="{FF2B5EF4-FFF2-40B4-BE49-F238E27FC236}">
                  <a16:creationId xmlns:a16="http://schemas.microsoft.com/office/drawing/2014/main" id="{6F986011-7709-A448-BC93-37507571BAF8}"/>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1" name="Triangle 20">
              <a:extLst>
                <a:ext uri="{FF2B5EF4-FFF2-40B4-BE49-F238E27FC236}">
                  <a16:creationId xmlns:a16="http://schemas.microsoft.com/office/drawing/2014/main" id="{97EFE62B-D2C4-6147-8593-BDB17D7FB781}"/>
                </a:ext>
              </a:extLst>
            </p:cNvPr>
            <p:cNvSpPr>
              <a:spLocks noChangeAspect="1"/>
            </p:cNvSpPr>
            <p:nvPr/>
          </p:nvSpPr>
          <p:spPr>
            <a:xfrm rot="10800000">
              <a:off x="2822076"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22" name="Text Placeholder 2">
            <a:extLst>
              <a:ext uri="{FF2B5EF4-FFF2-40B4-BE49-F238E27FC236}">
                <a16:creationId xmlns:a16="http://schemas.microsoft.com/office/drawing/2014/main" id="{A343E295-0EB5-2B45-8B07-FB33A0D549D9}"/>
              </a:ext>
            </a:extLst>
          </p:cNvPr>
          <p:cNvSpPr>
            <a:spLocks noGrp="1"/>
          </p:cNvSpPr>
          <p:nvPr>
            <p:ph type="body" idx="13"/>
          </p:nvPr>
        </p:nvSpPr>
        <p:spPr>
          <a:xfrm>
            <a:off x="6907391"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3">
            <a:extLst>
              <a:ext uri="{FF2B5EF4-FFF2-40B4-BE49-F238E27FC236}">
                <a16:creationId xmlns:a16="http://schemas.microsoft.com/office/drawing/2014/main" id="{86411A82-4B2C-2345-940D-003FAE95661B}"/>
              </a:ext>
            </a:extLst>
          </p:cNvPr>
          <p:cNvSpPr>
            <a:spLocks noGrp="1"/>
          </p:cNvSpPr>
          <p:nvPr>
            <p:ph sz="half" idx="14"/>
          </p:nvPr>
        </p:nvSpPr>
        <p:spPr>
          <a:xfrm>
            <a:off x="6907391"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9" name="Straight Connector 8">
            <a:extLst>
              <a:ext uri="{FF2B5EF4-FFF2-40B4-BE49-F238E27FC236}">
                <a16:creationId xmlns:a16="http://schemas.microsoft.com/office/drawing/2014/main" id="{E81638DF-1560-0147-9FCE-648610243627}"/>
              </a:ext>
            </a:extLst>
          </p:cNvPr>
          <p:cNvCxnSpPr/>
          <p:nvPr userDrawn="1"/>
        </p:nvCxnSpPr>
        <p:spPr>
          <a:xfrm>
            <a:off x="6096000" y="2055833"/>
            <a:ext cx="0" cy="3813262"/>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7" name="Title 9">
            <a:extLst>
              <a:ext uri="{FF2B5EF4-FFF2-40B4-BE49-F238E27FC236}">
                <a16:creationId xmlns:a16="http://schemas.microsoft.com/office/drawing/2014/main" id="{6500C466-2C7C-0F41-ADF8-F36158F8BCB7}"/>
              </a:ext>
            </a:extLst>
          </p:cNvPr>
          <p:cNvSpPr>
            <a:spLocks noGrp="1"/>
          </p:cNvSpPr>
          <p:nvPr>
            <p:ph type="title"/>
          </p:nvPr>
        </p:nvSpPr>
        <p:spPr>
          <a:xfrm>
            <a:off x="932330" y="893729"/>
            <a:ext cx="10205573"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903473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2/6/25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95E5791F-3F71-BF44-BA4E-0B7D386184DC}"/>
              </a:ext>
            </a:extLst>
          </p:cNvPr>
          <p:cNvSpPr/>
          <p:nvPr userDrawn="1"/>
        </p:nvSpPr>
        <p:spPr>
          <a:xfrm>
            <a:off x="0" y="467833"/>
            <a:ext cx="11729822"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9AE2E01-52D8-994A-80AC-622260011952}"/>
              </a:ext>
            </a:extLst>
          </p:cNvPr>
          <p:cNvSpPr/>
          <p:nvPr userDrawn="1"/>
        </p:nvSpPr>
        <p:spPr>
          <a:xfrm>
            <a:off x="1915754" y="3684257"/>
            <a:ext cx="3112470" cy="3112470"/>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B8F16C36-FC88-9044-8303-4AAB2C148BA5}"/>
              </a:ext>
            </a:extLst>
          </p:cNvPr>
          <p:cNvSpPr/>
          <p:nvPr userDrawn="1"/>
        </p:nvSpPr>
        <p:spPr>
          <a:xfrm>
            <a:off x="4668946" y="522786"/>
            <a:ext cx="718556" cy="718556"/>
          </a:xfrm>
          <a:prstGeom prst="triangle">
            <a:avLst/>
          </a:prstGeom>
          <a:pattFill prst="dkHorz">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Picture Placeholder 14">
            <a:extLst>
              <a:ext uri="{FF2B5EF4-FFF2-40B4-BE49-F238E27FC236}">
                <a16:creationId xmlns:a16="http://schemas.microsoft.com/office/drawing/2014/main" id="{7DA0D001-BFE9-164E-A088-53FE53ABF519}"/>
              </a:ext>
            </a:extLst>
          </p:cNvPr>
          <p:cNvSpPr>
            <a:spLocks noGrp="1"/>
          </p:cNvSpPr>
          <p:nvPr>
            <p:ph type="pic" sz="quarter" idx="13"/>
          </p:nvPr>
        </p:nvSpPr>
        <p:spPr>
          <a:xfrm>
            <a:off x="-1" y="0"/>
            <a:ext cx="5123378" cy="6864485"/>
          </a:xfrm>
          <a:custGeom>
            <a:avLst/>
            <a:gdLst>
              <a:gd name="connsiteX0" fmla="*/ 1602021 w 6096000"/>
              <a:gd name="connsiteY0" fmla="*/ 0 h 6858000"/>
              <a:gd name="connsiteX1" fmla="*/ 6096000 w 6096000"/>
              <a:gd name="connsiteY1" fmla="*/ 0 h 6858000"/>
              <a:gd name="connsiteX2" fmla="*/ 1612869 w 6096000"/>
              <a:gd name="connsiteY2" fmla="*/ 6841445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58000"/>
              <a:gd name="connsiteX1" fmla="*/ 6096000 w 6096000"/>
              <a:gd name="connsiteY1" fmla="*/ 0 h 6858000"/>
              <a:gd name="connsiteX2" fmla="*/ 2014112 w 6096000"/>
              <a:gd name="connsiteY2" fmla="*/ 6857657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64485"/>
              <a:gd name="connsiteX1" fmla="*/ 6096000 w 6096000"/>
              <a:gd name="connsiteY1" fmla="*/ 0 h 6864485"/>
              <a:gd name="connsiteX2" fmla="*/ 2014112 w 6096000"/>
              <a:gd name="connsiteY2" fmla="*/ 6857657 h 6864485"/>
              <a:gd name="connsiteX3" fmla="*/ 2033403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 name="connsiteX0" fmla="*/ 1602021 w 6096000"/>
              <a:gd name="connsiteY0" fmla="*/ 0 h 6864485"/>
              <a:gd name="connsiteX1" fmla="*/ 6096000 w 6096000"/>
              <a:gd name="connsiteY1" fmla="*/ 0 h 6864485"/>
              <a:gd name="connsiteX2" fmla="*/ 2014112 w 6096000"/>
              <a:gd name="connsiteY2" fmla="*/ 6857657 h 6864485"/>
              <a:gd name="connsiteX3" fmla="*/ 2002538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0" h="6864485">
                <a:moveTo>
                  <a:pt x="1602021" y="0"/>
                </a:moveTo>
                <a:lnTo>
                  <a:pt x="6096000" y="0"/>
                </a:lnTo>
                <a:lnTo>
                  <a:pt x="2014112" y="6857657"/>
                </a:lnTo>
                <a:lnTo>
                  <a:pt x="2002538" y="6864485"/>
                </a:lnTo>
                <a:lnTo>
                  <a:pt x="0" y="6858000"/>
                </a:lnTo>
                <a:lnTo>
                  <a:pt x="0" y="0"/>
                </a:lnTo>
                <a:lnTo>
                  <a:pt x="1602021" y="0"/>
                </a:lnTo>
                <a:close/>
              </a:path>
            </a:pathLst>
          </a:custGeom>
          <a:solidFill>
            <a:schemeClr val="accent1"/>
          </a:solidFill>
        </p:spPr>
        <p:txBody>
          <a:bodyPr wrap="square">
            <a:noAutofit/>
          </a:bodyPr>
          <a:lstStyle/>
          <a:p>
            <a:r>
              <a:rPr lang="en-US"/>
              <a:t>Click icon to add picture</a:t>
            </a:r>
            <a:endParaRPr lang="en-US" dirty="0"/>
          </a:p>
        </p:txBody>
      </p:sp>
      <p:sp>
        <p:nvSpPr>
          <p:cNvPr id="16" name="Title 1">
            <a:extLst>
              <a:ext uri="{FF2B5EF4-FFF2-40B4-BE49-F238E27FC236}">
                <a16:creationId xmlns:a16="http://schemas.microsoft.com/office/drawing/2014/main" id="{810C3D4C-012F-184D-B7D5-E89B7B9A726E}"/>
              </a:ext>
            </a:extLst>
          </p:cNvPr>
          <p:cNvSpPr>
            <a:spLocks noGrp="1"/>
          </p:cNvSpPr>
          <p:nvPr>
            <p:ph type="title" hasCustomPrompt="1"/>
          </p:nvPr>
        </p:nvSpPr>
        <p:spPr>
          <a:xfrm>
            <a:off x="4506410" y="2679259"/>
            <a:ext cx="2988860" cy="1395208"/>
          </a:xfrm>
        </p:spPr>
        <p:txBody>
          <a:bodyPr lIns="0" anchor="ctr">
            <a:normAutofit/>
          </a:bodyPr>
          <a:lstStyle>
            <a:lvl1pPr algn="ctr">
              <a:defRPr sz="3600">
                <a:solidFill>
                  <a:schemeClr val="bg1"/>
                </a:solidFill>
              </a:defRPr>
            </a:lvl1pPr>
          </a:lstStyle>
          <a:p>
            <a:r>
              <a:rPr lang="en-US" dirty="0"/>
              <a:t>TITLE GOES HERE</a:t>
            </a:r>
          </a:p>
        </p:txBody>
      </p:sp>
      <p:sp>
        <p:nvSpPr>
          <p:cNvPr id="17" name="Text Placeholder 11">
            <a:extLst>
              <a:ext uri="{FF2B5EF4-FFF2-40B4-BE49-F238E27FC236}">
                <a16:creationId xmlns:a16="http://schemas.microsoft.com/office/drawing/2014/main" id="{D16862ED-2F5E-FE49-AB49-49CEC0EA332A}"/>
              </a:ext>
            </a:extLst>
          </p:cNvPr>
          <p:cNvSpPr>
            <a:spLocks noGrp="1"/>
          </p:cNvSpPr>
          <p:nvPr>
            <p:ph type="body" sz="quarter" idx="14" hasCustomPrompt="1"/>
          </p:nvPr>
        </p:nvSpPr>
        <p:spPr>
          <a:xfrm>
            <a:off x="8218426" y="793580"/>
            <a:ext cx="3304279" cy="5270839"/>
          </a:xfrm>
        </p:spPr>
        <p:txBody>
          <a:bodyPr lIns="0" anchor="ctr">
            <a:normAutofit/>
          </a:bodyPr>
          <a:lstStyle>
            <a:lvl1pPr marL="285750" indent="-285750">
              <a:lnSpc>
                <a:spcPct val="100000"/>
              </a:lnSpc>
              <a:spcBef>
                <a:spcPts val="0"/>
              </a:spcBef>
              <a:spcAft>
                <a:spcPts val="1500"/>
              </a:spcAft>
              <a:buClr>
                <a:schemeClr val="accent1"/>
              </a:buClr>
              <a:buFont typeface="Arial" panose="020B0604020202020204" pitchFamily="34" charset="0"/>
              <a:buChar char="•"/>
              <a:defRPr sz="1600" spc="0">
                <a:solidFill>
                  <a:schemeClr val="bg1"/>
                </a:solidFill>
              </a:defRPr>
            </a:lvl1pPr>
            <a:lvl2pPr>
              <a:lnSpc>
                <a:spcPct val="150000"/>
              </a:lnSpc>
              <a:defRPr sz="1200" spc="0">
                <a:solidFill>
                  <a:schemeClr val="tx2"/>
                </a:solidFill>
              </a:defRPr>
            </a:lvl2pPr>
            <a:lvl3pPr>
              <a:lnSpc>
                <a:spcPct val="150000"/>
              </a:lnSpc>
              <a:defRPr sz="1200" spc="0">
                <a:solidFill>
                  <a:schemeClr val="tx2"/>
                </a:solidFill>
              </a:defRPr>
            </a:lvl3pPr>
            <a:lvl4pPr>
              <a:lnSpc>
                <a:spcPct val="150000"/>
              </a:lnSpc>
              <a:defRPr sz="1200" spc="0">
                <a:solidFill>
                  <a:schemeClr val="tx2"/>
                </a:solidFill>
              </a:defRPr>
            </a:lvl4pPr>
            <a:lvl5pPr>
              <a:lnSpc>
                <a:spcPct val="150000"/>
              </a:lnSpc>
              <a:defRPr sz="1200" spc="0">
                <a:solidFill>
                  <a:schemeClr val="tx2"/>
                </a:solidFill>
              </a:defRPr>
            </a:lvl5pPr>
          </a:lstStyle>
          <a:p>
            <a:pPr lvl="0"/>
            <a:r>
              <a:rPr lang="en-US" dirty="0"/>
              <a:t>Text goes here</a:t>
            </a:r>
          </a:p>
        </p:txBody>
      </p:sp>
    </p:spTree>
    <p:extLst>
      <p:ext uri="{BB962C8B-B14F-4D97-AF65-F5344CB8AC3E}">
        <p14:creationId xmlns:p14="http://schemas.microsoft.com/office/powerpoint/2010/main" val="4159825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2/6/25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363315096"/>
      </p:ext>
    </p:extLst>
  </p:cSld>
  <p:clrMap bg1="lt1" tx1="dk1" bg2="lt2" tx2="dk2" accent1="accent1" accent2="accent2" accent3="accent3" accent4="accent4" accent5="accent5" accent6="accent6" hlink="hlink" folHlink="folHlink"/>
  <p:sldLayoutIdLst>
    <p:sldLayoutId id="2147483764" r:id="rId1"/>
    <p:sldLayoutId id="2147483785" r:id="rId2"/>
    <p:sldLayoutId id="2147483783" r:id="rId3"/>
    <p:sldLayoutId id="2147483765" r:id="rId4"/>
    <p:sldLayoutId id="2147483787" r:id="rId5"/>
    <p:sldLayoutId id="2147483784" r:id="rId6"/>
    <p:sldLayoutId id="2147483786" r:id="rId7"/>
    <p:sldLayoutId id="2147483774" r:id="rId8"/>
    <p:sldLayoutId id="2147483781" r:id="rId9"/>
    <p:sldLayoutId id="2147483779" r:id="rId10"/>
    <p:sldLayoutId id="2147483780" r:id="rId11"/>
    <p:sldLayoutId id="2147483778" r:id="rId12"/>
    <p:sldLayoutId id="2147483777" r:id="rId13"/>
    <p:sldLayoutId id="2147483776" r:id="rId14"/>
    <p:sldLayoutId id="2147483782" r:id="rId15"/>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https://data.cityofnewyork.us/Public-Safety/NYPD-Complaint-Data-Historic/qgea-i56i/data" TargetMode="Externa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3.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7C09F3-1BE8-0445-A3C4-9C100D32B8D9}"/>
              </a:ext>
            </a:extLst>
          </p:cNvPr>
          <p:cNvSpPr>
            <a:spLocks noGrp="1"/>
          </p:cNvSpPr>
          <p:nvPr>
            <p:ph type="ctrTitle"/>
          </p:nvPr>
        </p:nvSpPr>
        <p:spPr>
          <a:xfrm>
            <a:off x="152400" y="854538"/>
            <a:ext cx="6115049" cy="3566160"/>
          </a:xfrm>
        </p:spPr>
        <p:txBody>
          <a:bodyPr>
            <a:normAutofit/>
          </a:bodyPr>
          <a:lstStyle/>
          <a:p>
            <a:r>
              <a:rPr lang="en-US" dirty="0"/>
              <a:t>Python Programming: Midterm &amp; Finals</a:t>
            </a:r>
            <a:br>
              <a:rPr lang="en-US" dirty="0"/>
            </a:br>
            <a:r>
              <a:rPr lang="en-US" dirty="0"/>
              <a:t>Presentation</a:t>
            </a:r>
          </a:p>
        </p:txBody>
      </p:sp>
      <p:sp>
        <p:nvSpPr>
          <p:cNvPr id="6" name="Subtitle 5">
            <a:extLst>
              <a:ext uri="{FF2B5EF4-FFF2-40B4-BE49-F238E27FC236}">
                <a16:creationId xmlns:a16="http://schemas.microsoft.com/office/drawing/2014/main" id="{C770EE27-FD77-894D-9D88-F5A548E1DCAF}"/>
              </a:ext>
            </a:extLst>
          </p:cNvPr>
          <p:cNvSpPr>
            <a:spLocks noGrp="1"/>
          </p:cNvSpPr>
          <p:nvPr>
            <p:ph type="subTitle" idx="1"/>
          </p:nvPr>
        </p:nvSpPr>
        <p:spPr>
          <a:xfrm>
            <a:off x="362555" y="4421796"/>
            <a:ext cx="4567608" cy="1143000"/>
          </a:xfrm>
        </p:spPr>
        <p:txBody>
          <a:bodyPr>
            <a:normAutofit/>
          </a:bodyPr>
          <a:lstStyle/>
          <a:p>
            <a:r>
              <a:rPr lang="en-US" sz="2000" dirty="0"/>
              <a:t>Jayashree JOHNSON</a:t>
            </a:r>
          </a:p>
          <a:p>
            <a:r>
              <a:rPr lang="en-US" sz="2000" dirty="0"/>
              <a:t>11/15/2024 &amp; 12/06/2024</a:t>
            </a:r>
          </a:p>
          <a:p>
            <a:endParaRPr lang="en-US" dirty="0"/>
          </a:p>
        </p:txBody>
      </p:sp>
      <p:pic>
        <p:nvPicPr>
          <p:cNvPr id="16" name="Picture Placeholder 15">
            <a:extLst>
              <a:ext uri="{FF2B5EF4-FFF2-40B4-BE49-F238E27FC236}">
                <a16:creationId xmlns:a16="http://schemas.microsoft.com/office/drawing/2014/main" id="{DAC60D5D-D287-9B45-9F54-93A410AFF14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a:xfrm>
            <a:off x="4930163" y="-19457"/>
            <a:ext cx="7261837" cy="6877457"/>
          </a:xfrm>
        </p:spPr>
      </p:pic>
    </p:spTree>
    <p:extLst>
      <p:ext uri="{BB962C8B-B14F-4D97-AF65-F5344CB8AC3E}">
        <p14:creationId xmlns:p14="http://schemas.microsoft.com/office/powerpoint/2010/main" val="1564110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86DAAE-C08D-46E3-A8CE-2D266D3974F7}"/>
              </a:ext>
            </a:extLst>
          </p:cNvPr>
          <p:cNvSpPr>
            <a:spLocks noGrp="1"/>
          </p:cNvSpPr>
          <p:nvPr>
            <p:ph idx="1"/>
          </p:nvPr>
        </p:nvSpPr>
        <p:spPr/>
        <p:txBody>
          <a:bodyPr>
            <a:normAutofit lnSpcReduction="10000"/>
          </a:bodyPr>
          <a:lstStyle/>
          <a:p>
            <a:pPr marL="0" indent="0">
              <a:buNone/>
            </a:pPr>
            <a:r>
              <a:rPr lang="en-US" sz="2400" dirty="0"/>
              <a:t>The descriptive statistics summary provides insights into numerical features through metrics such as:</a:t>
            </a:r>
          </a:p>
          <a:p>
            <a:r>
              <a:rPr lang="en-US" sz="2400" dirty="0"/>
              <a:t>Count: Number of non-missing entries per feature.</a:t>
            </a:r>
          </a:p>
          <a:p>
            <a:r>
              <a:rPr lang="en-US" sz="2400" dirty="0"/>
              <a:t>Mean: Average value within each column.</a:t>
            </a:r>
          </a:p>
          <a:p>
            <a:r>
              <a:rPr lang="en-US" sz="2400" dirty="0"/>
              <a:t>Standard Deviation: Dispersion of values around the mean, indicating variability.</a:t>
            </a:r>
          </a:p>
          <a:p>
            <a:r>
              <a:rPr lang="en-US" sz="2400" dirty="0"/>
              <a:t>Minimum and Maximum: The range of values for each feature.</a:t>
            </a:r>
          </a:p>
          <a:p>
            <a:r>
              <a:rPr lang="en-US" sz="2400" dirty="0"/>
              <a:t>Percentiles (25%, 50%, 75%): Distribution insights, dividing data into quarters.</a:t>
            </a:r>
          </a:p>
          <a:p>
            <a:r>
              <a:rPr lang="en-US" sz="2400" dirty="0"/>
              <a:t>These metrics help identify the range, central tendency, and spread of numerical data</a:t>
            </a:r>
            <a:r>
              <a:rPr lang="en-US" dirty="0"/>
              <a:t>.</a:t>
            </a:r>
            <a:endParaRPr lang="en-US" sz="2000" dirty="0"/>
          </a:p>
        </p:txBody>
      </p:sp>
      <p:sp>
        <p:nvSpPr>
          <p:cNvPr id="2" name="Title 1">
            <a:extLst>
              <a:ext uri="{FF2B5EF4-FFF2-40B4-BE49-F238E27FC236}">
                <a16:creationId xmlns:a16="http://schemas.microsoft.com/office/drawing/2014/main" id="{F2A115AC-F6DD-4765-9553-9296098AFACF}"/>
              </a:ext>
            </a:extLst>
          </p:cNvPr>
          <p:cNvSpPr>
            <a:spLocks noGrp="1"/>
          </p:cNvSpPr>
          <p:nvPr>
            <p:ph type="title"/>
          </p:nvPr>
        </p:nvSpPr>
        <p:spPr/>
        <p:txBody>
          <a:bodyPr anchor="ctr">
            <a:normAutofit/>
          </a:bodyPr>
          <a:lstStyle/>
          <a:p>
            <a:r>
              <a:rPr lang="en-US" sz="3600" dirty="0">
                <a:solidFill>
                  <a:srgbClr val="FFFEFF"/>
                </a:solidFill>
                <a:highlight>
                  <a:srgbClr val="C5AE76"/>
                </a:highlight>
              </a:rPr>
              <a:t>df.describe()</a:t>
            </a:r>
          </a:p>
        </p:txBody>
      </p:sp>
    </p:spTree>
    <p:extLst>
      <p:ext uri="{BB962C8B-B14F-4D97-AF65-F5344CB8AC3E}">
        <p14:creationId xmlns:p14="http://schemas.microsoft.com/office/powerpoint/2010/main" val="4927565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25D6E0C-2213-9DC0-6580-3A04773CB87B}"/>
              </a:ext>
            </a:extLst>
          </p:cNvPr>
          <p:cNvSpPr>
            <a:spLocks noGrp="1"/>
          </p:cNvSpPr>
          <p:nvPr>
            <p:ph idx="1"/>
          </p:nvPr>
        </p:nvSpPr>
        <p:spPr>
          <a:xfrm>
            <a:off x="561703" y="1466850"/>
            <a:ext cx="11155680" cy="5086350"/>
          </a:xfrm>
        </p:spPr>
        <p:txBody>
          <a:bodyPr>
            <a:normAutofit fontScale="70000" lnSpcReduction="20000"/>
          </a:bodyPr>
          <a:lstStyle/>
          <a:p>
            <a:pPr marL="0" indent="0">
              <a:buNone/>
            </a:pPr>
            <a:r>
              <a:rPr lang="en-US" sz="5100" dirty="0">
                <a:highlight>
                  <a:srgbClr val="C5AE76"/>
                </a:highlight>
                <a:latin typeface="+mj-lt"/>
              </a:rPr>
              <a:t>df.shape()</a:t>
            </a:r>
          </a:p>
          <a:p>
            <a:r>
              <a:rPr lang="en-US" sz="3400" dirty="0"/>
              <a:t>The dataset has 1,340 rows and 35 columns, indicating its size and dimensionality.</a:t>
            </a:r>
          </a:p>
          <a:p>
            <a:pPr marL="0" indent="0">
              <a:buNone/>
            </a:pPr>
            <a:r>
              <a:rPr lang="en-US" sz="5100" dirty="0">
                <a:highlight>
                  <a:srgbClr val="C5AE76"/>
                </a:highlight>
                <a:latin typeface="+mj-lt"/>
              </a:rPr>
              <a:t>df.isnull().sum()</a:t>
            </a:r>
          </a:p>
          <a:p>
            <a:r>
              <a:rPr lang="en-US" sz="3400" dirty="0"/>
              <a:t>This analysis highlights the number of missing values for each feature.</a:t>
            </a:r>
          </a:p>
          <a:p>
            <a:r>
              <a:rPr lang="en-US" sz="3400" dirty="0"/>
              <a:t>Identifying features with missing values is crucial for determining data cleaning requirements, as handling these missing values is essential for accurate analysis.</a:t>
            </a:r>
          </a:p>
          <a:p>
            <a:pPr marL="0" indent="0">
              <a:buNone/>
            </a:pPr>
            <a:r>
              <a:rPr lang="en-US" dirty="0"/>
              <a:t> </a:t>
            </a:r>
            <a:r>
              <a:rPr lang="en-US" sz="5100" dirty="0">
                <a:highlight>
                  <a:srgbClr val="C5AE76"/>
                </a:highlight>
                <a:latin typeface="+mj-lt"/>
              </a:rPr>
              <a:t>df.sum(numeric_only=True)</a:t>
            </a:r>
          </a:p>
          <a:p>
            <a:r>
              <a:rPr lang="en-US" sz="3400" dirty="0"/>
              <a:t>This calculation provides the aggregate total for each numeric column, offering a quick reference for identifying data scale and potential anomalies.</a:t>
            </a:r>
          </a:p>
          <a:p>
            <a:r>
              <a:rPr lang="en-US" sz="3400" dirty="0"/>
              <a:t>Summing numeric values can reveal irregularities or unexpected totals, signaling data quality issues if present.</a:t>
            </a:r>
          </a:p>
          <a:p>
            <a:endParaRPr lang="en-US" sz="3400" dirty="0"/>
          </a:p>
          <a:p>
            <a:endParaRPr lang="en-US" dirty="0"/>
          </a:p>
        </p:txBody>
      </p:sp>
      <p:sp>
        <p:nvSpPr>
          <p:cNvPr id="3" name="Title 2">
            <a:extLst>
              <a:ext uri="{FF2B5EF4-FFF2-40B4-BE49-F238E27FC236}">
                <a16:creationId xmlns:a16="http://schemas.microsoft.com/office/drawing/2014/main" id="{5CA1CD13-DC88-366F-961C-FFE151CC3526}"/>
              </a:ext>
            </a:extLst>
          </p:cNvPr>
          <p:cNvSpPr>
            <a:spLocks noGrp="1"/>
          </p:cNvSpPr>
          <p:nvPr>
            <p:ph type="title"/>
          </p:nvPr>
        </p:nvSpPr>
        <p:spPr>
          <a:xfrm>
            <a:off x="561703" y="556358"/>
            <a:ext cx="10452849" cy="910492"/>
          </a:xfrm>
        </p:spPr>
        <p:txBody>
          <a:bodyPr>
            <a:normAutofit/>
          </a:bodyPr>
          <a:lstStyle/>
          <a:p>
            <a:r>
              <a:rPr lang="en-US" sz="4000" dirty="0"/>
              <a:t>Contd.,</a:t>
            </a:r>
          </a:p>
        </p:txBody>
      </p:sp>
    </p:spTree>
    <p:extLst>
      <p:ext uri="{BB962C8B-B14F-4D97-AF65-F5344CB8AC3E}">
        <p14:creationId xmlns:p14="http://schemas.microsoft.com/office/powerpoint/2010/main" val="3770864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0981E818-962A-9046-A562-5525FD7498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9680" y="736600"/>
            <a:ext cx="6901276" cy="5384800"/>
          </a:xfrm>
        </p:spPr>
      </p:pic>
      <p:pic>
        <p:nvPicPr>
          <p:cNvPr id="7" name="Picture 6" descr="A screenshot of a phone&#10;&#10;Description automatically generated">
            <a:extLst>
              <a:ext uri="{FF2B5EF4-FFF2-40B4-BE49-F238E27FC236}">
                <a16:creationId xmlns:a16="http://schemas.microsoft.com/office/drawing/2014/main" id="{7694B3ED-D17D-D548-CA20-91B176F1C7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0220" y="736600"/>
            <a:ext cx="4102100" cy="5384800"/>
          </a:xfrm>
          <a:prstGeom prst="rect">
            <a:avLst/>
          </a:prstGeom>
        </p:spPr>
      </p:pic>
    </p:spTree>
    <p:extLst>
      <p:ext uri="{BB962C8B-B14F-4D97-AF65-F5344CB8AC3E}">
        <p14:creationId xmlns:p14="http://schemas.microsoft.com/office/powerpoint/2010/main" val="13030803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2" descr="SmartArt Placeholder - 2 X Icons Vertical">
            <a:extLst>
              <a:ext uri="{FF2B5EF4-FFF2-40B4-BE49-F238E27FC236}">
                <a16:creationId xmlns:a16="http://schemas.microsoft.com/office/drawing/2014/main" id="{05161A65-4E7E-B44A-B0C7-71A1F0FD58A0}"/>
              </a:ext>
            </a:extLst>
          </p:cNvPr>
          <p:cNvGraphicFramePr>
            <a:graphicFrameLocks/>
          </p:cNvGraphicFramePr>
          <p:nvPr>
            <p:extLst>
              <p:ext uri="{D42A27DB-BD31-4B8C-83A1-F6EECF244321}">
                <p14:modId xmlns:p14="http://schemas.microsoft.com/office/powerpoint/2010/main" val="77504751"/>
              </p:ext>
            </p:extLst>
          </p:nvPr>
        </p:nvGraphicFramePr>
        <p:xfrm>
          <a:off x="676292" y="518831"/>
          <a:ext cx="5667358" cy="54180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0045953C-E4B2-A0E6-9A5A-24C74672FE40}"/>
              </a:ext>
            </a:extLst>
          </p:cNvPr>
          <p:cNvSpPr txBox="1"/>
          <p:nvPr/>
        </p:nvSpPr>
        <p:spPr>
          <a:xfrm>
            <a:off x="700096" y="252131"/>
            <a:ext cx="5619750" cy="7017306"/>
          </a:xfrm>
          <a:prstGeom prst="rect">
            <a:avLst/>
          </a:prstGeom>
          <a:noFill/>
        </p:spPr>
        <p:txBody>
          <a:bodyPr wrap="square" rtlCol="0">
            <a:spAutoFit/>
          </a:bodyPr>
          <a:lstStyle/>
          <a:p>
            <a:pPr>
              <a:lnSpc>
                <a:spcPct val="150000"/>
              </a:lnSpc>
            </a:pPr>
            <a:r>
              <a:rPr lang="en-US" sz="2400" dirty="0"/>
              <a:t>The goal of data cleaning is to identify and rectify inaccuracies, inconsistencies, and missing values within the dataset to ensure its reliability and suitability for analysis.</a:t>
            </a:r>
          </a:p>
          <a:p>
            <a:pPr>
              <a:lnSpc>
                <a:spcPct val="150000"/>
              </a:lnSpc>
            </a:pPr>
            <a:r>
              <a:rPr lang="en-US" sz="2400" b="1" dirty="0"/>
              <a:t>Identifying Missing Values:</a:t>
            </a:r>
          </a:p>
          <a:p>
            <a:pPr>
              <a:lnSpc>
                <a:spcPct val="150000"/>
              </a:lnSpc>
            </a:pPr>
            <a:r>
              <a:rPr lang="en-US" sz="2400" dirty="0"/>
              <a:t>Utilizing the df.isnull().sum() function, we assessed the dataset for missing values. This revealed that the CMPLNT_TO_DT column had 112 missing entries, and TRANSIT_DISTRICT with 1317 missing values, necessitating appropriate handling to maintain data integrity.</a:t>
            </a:r>
          </a:p>
          <a:p>
            <a:endParaRPr lang="en-US" dirty="0"/>
          </a:p>
        </p:txBody>
      </p:sp>
      <p:sp>
        <p:nvSpPr>
          <p:cNvPr id="6" name="TextBox 5">
            <a:extLst>
              <a:ext uri="{FF2B5EF4-FFF2-40B4-BE49-F238E27FC236}">
                <a16:creationId xmlns:a16="http://schemas.microsoft.com/office/drawing/2014/main" id="{D6D20630-DB22-691D-C8A2-7AB67F55797A}"/>
              </a:ext>
            </a:extLst>
          </p:cNvPr>
          <p:cNvSpPr txBox="1"/>
          <p:nvPr/>
        </p:nvSpPr>
        <p:spPr>
          <a:xfrm>
            <a:off x="7715250" y="2419350"/>
            <a:ext cx="3886200" cy="707886"/>
          </a:xfrm>
          <a:prstGeom prst="rect">
            <a:avLst/>
          </a:prstGeom>
          <a:noFill/>
        </p:spPr>
        <p:txBody>
          <a:bodyPr wrap="square" rtlCol="0">
            <a:spAutoFit/>
          </a:bodyPr>
          <a:lstStyle/>
          <a:p>
            <a:r>
              <a:rPr lang="en-US" sz="4000" dirty="0">
                <a:solidFill>
                  <a:schemeClr val="bg1"/>
                </a:solidFill>
              </a:rPr>
              <a:t>Data Cleaning</a:t>
            </a:r>
          </a:p>
        </p:txBody>
      </p:sp>
    </p:spTree>
    <p:extLst>
      <p:ext uri="{BB962C8B-B14F-4D97-AF65-F5344CB8AC3E}">
        <p14:creationId xmlns:p14="http://schemas.microsoft.com/office/powerpoint/2010/main" val="287123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BD9F-B88A-DC40-9E37-35CE23CC3A6E}"/>
              </a:ext>
            </a:extLst>
          </p:cNvPr>
          <p:cNvSpPr>
            <a:spLocks noGrp="1"/>
          </p:cNvSpPr>
          <p:nvPr>
            <p:ph type="title"/>
          </p:nvPr>
        </p:nvSpPr>
        <p:spPr/>
        <p:txBody>
          <a:bodyPr>
            <a:normAutofit/>
          </a:bodyPr>
          <a:lstStyle/>
          <a:p>
            <a:pPr algn="l"/>
            <a:r>
              <a:rPr lang="en-US" sz="4000" dirty="0"/>
              <a:t>Handling Missing Values:</a:t>
            </a:r>
            <a:br>
              <a:rPr lang="en-US" sz="4000" dirty="0"/>
            </a:br>
            <a:r>
              <a:rPr lang="en-US" sz="4000" b="1" dirty="0"/>
              <a:t>CMPLNT_TO_DT</a:t>
            </a:r>
          </a:p>
        </p:txBody>
      </p:sp>
      <p:pic>
        <p:nvPicPr>
          <p:cNvPr id="9" name="Picture 8" descr="A screenshot of a computer program&#10;&#10;Description automatically generated">
            <a:extLst>
              <a:ext uri="{FF2B5EF4-FFF2-40B4-BE49-F238E27FC236}">
                <a16:creationId xmlns:a16="http://schemas.microsoft.com/office/drawing/2014/main" id="{A0159CE3-BC84-BDD3-DB7A-C053FC80FA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4403" y="26579"/>
            <a:ext cx="7056613" cy="6858000"/>
          </a:xfrm>
          <a:prstGeom prst="rect">
            <a:avLst/>
          </a:prstGeom>
        </p:spPr>
      </p:pic>
    </p:spTree>
    <p:extLst>
      <p:ext uri="{BB962C8B-B14F-4D97-AF65-F5344CB8AC3E}">
        <p14:creationId xmlns:p14="http://schemas.microsoft.com/office/powerpoint/2010/main" val="35949828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5C1452-31A6-1544-4F1D-684674A59CC2}"/>
              </a:ext>
            </a:extLst>
          </p:cNvPr>
          <p:cNvSpPr>
            <a:spLocks noGrp="1"/>
          </p:cNvSpPr>
          <p:nvPr>
            <p:ph idx="1"/>
          </p:nvPr>
        </p:nvSpPr>
        <p:spPr/>
        <p:txBody>
          <a:bodyPr>
            <a:noAutofit/>
          </a:bodyPr>
          <a:lstStyle/>
          <a:p>
            <a:r>
              <a:rPr lang="en-US" sz="2400" dirty="0"/>
              <a:t>Filling with CMPLNT_FR_DT: In cases where the end date (CMPLNT_TO_DT) was missing, I substituted it with the corresponding start date (CMPLNT_FR_DT). This approach assumes that if the end date is absent, the incident likely occurred and concluded on the same day.</a:t>
            </a:r>
          </a:p>
          <a:p>
            <a:r>
              <a:rPr lang="en-US" sz="2400" dirty="0"/>
              <a:t>Filling with the Mode: Alternatively, I replaced missing CMPLNT_TO_DT values with the mode—the most frequently occurring date in this column. This statistical method provides a consistent replacement, especially when no specific end date information is available</a:t>
            </a:r>
          </a:p>
        </p:txBody>
      </p:sp>
      <p:sp>
        <p:nvSpPr>
          <p:cNvPr id="3" name="Title 2">
            <a:extLst>
              <a:ext uri="{FF2B5EF4-FFF2-40B4-BE49-F238E27FC236}">
                <a16:creationId xmlns:a16="http://schemas.microsoft.com/office/drawing/2014/main" id="{CF33434D-2846-4813-1888-E882354DC0AD}"/>
              </a:ext>
            </a:extLst>
          </p:cNvPr>
          <p:cNvSpPr>
            <a:spLocks noGrp="1"/>
          </p:cNvSpPr>
          <p:nvPr>
            <p:ph type="title"/>
          </p:nvPr>
        </p:nvSpPr>
        <p:spPr/>
        <p:txBody>
          <a:bodyPr>
            <a:normAutofit/>
          </a:bodyPr>
          <a:lstStyle/>
          <a:p>
            <a:r>
              <a:rPr lang="en-US" sz="4000" dirty="0"/>
              <a:t>Contd.,</a:t>
            </a:r>
          </a:p>
        </p:txBody>
      </p:sp>
    </p:spTree>
    <p:extLst>
      <p:ext uri="{BB962C8B-B14F-4D97-AF65-F5344CB8AC3E}">
        <p14:creationId xmlns:p14="http://schemas.microsoft.com/office/powerpoint/2010/main" val="5310824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4A20DF-C590-2D4A-FCD5-20092DC42C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BC7D74-8315-A7B6-F82B-479C1567B53B}"/>
              </a:ext>
            </a:extLst>
          </p:cNvPr>
          <p:cNvSpPr>
            <a:spLocks noGrp="1"/>
          </p:cNvSpPr>
          <p:nvPr>
            <p:ph type="title"/>
          </p:nvPr>
        </p:nvSpPr>
        <p:spPr>
          <a:xfrm>
            <a:off x="0" y="1733550"/>
            <a:ext cx="5219700" cy="3562350"/>
          </a:xfrm>
        </p:spPr>
        <p:txBody>
          <a:bodyPr>
            <a:normAutofit/>
          </a:bodyPr>
          <a:lstStyle/>
          <a:p>
            <a:pPr algn="l"/>
            <a:r>
              <a:rPr lang="en-US" sz="4000" dirty="0"/>
              <a:t>Handling Missing Values:</a:t>
            </a:r>
            <a:br>
              <a:rPr lang="en-US" sz="4000" dirty="0"/>
            </a:br>
            <a:r>
              <a:rPr lang="en-US" sz="4000" b="1" dirty="0"/>
              <a:t>TRANSIT_DISTRICT</a:t>
            </a:r>
          </a:p>
        </p:txBody>
      </p:sp>
      <p:pic>
        <p:nvPicPr>
          <p:cNvPr id="4" name="Picture 3" descr="A screenshot of a computer code&#10;&#10;Description automatically generated">
            <a:extLst>
              <a:ext uri="{FF2B5EF4-FFF2-40B4-BE49-F238E27FC236}">
                <a16:creationId xmlns:a16="http://schemas.microsoft.com/office/drawing/2014/main" id="{0F819D58-E53E-8AF3-0BF5-CCD5208AA0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4500" y="85725"/>
            <a:ext cx="6457361" cy="6858000"/>
          </a:xfrm>
          <a:prstGeom prst="rect">
            <a:avLst/>
          </a:prstGeom>
        </p:spPr>
      </p:pic>
    </p:spTree>
    <p:extLst>
      <p:ext uri="{BB962C8B-B14F-4D97-AF65-F5344CB8AC3E}">
        <p14:creationId xmlns:p14="http://schemas.microsoft.com/office/powerpoint/2010/main" val="17071032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71D9217-E0FE-73E4-EB41-C93E74647375}"/>
              </a:ext>
            </a:extLst>
          </p:cNvPr>
          <p:cNvSpPr>
            <a:spLocks noGrp="1"/>
          </p:cNvSpPr>
          <p:nvPr>
            <p:ph idx="1"/>
          </p:nvPr>
        </p:nvSpPr>
        <p:spPr/>
        <p:txBody>
          <a:bodyPr/>
          <a:lstStyle/>
          <a:p>
            <a:r>
              <a:rPr lang="en-US" sz="2400" dirty="0"/>
              <a:t>Filling with Zero: The first approach involved filling the missing values in TRANSIT_DISTRICT with 0. This was used to indicate that there was no specific transit district data for those entries. This approach is straightforward and keeps the missing values identifiable without introducing additional assumptions.</a:t>
            </a:r>
          </a:p>
          <a:p>
            <a:r>
              <a:rPr lang="en-US" sz="2400" dirty="0"/>
              <a:t>Filling with Median: As an alternative, the missing values were filled with the median value of TRANSIT_DISTRICT. This method is beneficial because the median is less sensitive to outliers than the mean, offering a central value that can make the dataset more consistent without skewing the data.</a:t>
            </a:r>
          </a:p>
          <a:p>
            <a:endParaRPr lang="en-US" dirty="0"/>
          </a:p>
        </p:txBody>
      </p:sp>
      <p:sp>
        <p:nvSpPr>
          <p:cNvPr id="3" name="Title 2">
            <a:extLst>
              <a:ext uri="{FF2B5EF4-FFF2-40B4-BE49-F238E27FC236}">
                <a16:creationId xmlns:a16="http://schemas.microsoft.com/office/drawing/2014/main" id="{59AE79DF-EF43-656C-DCB2-ED91AFFCF83F}"/>
              </a:ext>
            </a:extLst>
          </p:cNvPr>
          <p:cNvSpPr>
            <a:spLocks noGrp="1"/>
          </p:cNvSpPr>
          <p:nvPr>
            <p:ph type="title"/>
          </p:nvPr>
        </p:nvSpPr>
        <p:spPr/>
        <p:txBody>
          <a:bodyPr>
            <a:normAutofit/>
          </a:bodyPr>
          <a:lstStyle/>
          <a:p>
            <a:r>
              <a:rPr lang="en-US" sz="4000" dirty="0"/>
              <a:t>Contd.,</a:t>
            </a:r>
          </a:p>
        </p:txBody>
      </p:sp>
    </p:spTree>
    <p:extLst>
      <p:ext uri="{BB962C8B-B14F-4D97-AF65-F5344CB8AC3E}">
        <p14:creationId xmlns:p14="http://schemas.microsoft.com/office/powerpoint/2010/main" val="3960780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C8D45-FD19-C44E-9C71-E67674704498}"/>
              </a:ext>
            </a:extLst>
          </p:cNvPr>
          <p:cNvSpPr>
            <a:spLocks noGrp="1"/>
          </p:cNvSpPr>
          <p:nvPr>
            <p:ph type="title"/>
          </p:nvPr>
        </p:nvSpPr>
        <p:spPr/>
        <p:txBody>
          <a:bodyPr>
            <a:normAutofit/>
          </a:bodyPr>
          <a:lstStyle/>
          <a:p>
            <a:pPr algn="l"/>
            <a:r>
              <a:rPr lang="en-US" sz="4000" dirty="0"/>
              <a:t>Feature Engineering</a:t>
            </a:r>
          </a:p>
        </p:txBody>
      </p:sp>
      <p:sp>
        <p:nvSpPr>
          <p:cNvPr id="4" name="TextBox 3">
            <a:extLst>
              <a:ext uri="{FF2B5EF4-FFF2-40B4-BE49-F238E27FC236}">
                <a16:creationId xmlns:a16="http://schemas.microsoft.com/office/drawing/2014/main" id="{26B8F4D4-E0DF-390A-BFB4-EBFE1FB97839}"/>
              </a:ext>
            </a:extLst>
          </p:cNvPr>
          <p:cNvSpPr txBox="1"/>
          <p:nvPr/>
        </p:nvSpPr>
        <p:spPr>
          <a:xfrm>
            <a:off x="6972300" y="285750"/>
            <a:ext cx="4876800" cy="4524315"/>
          </a:xfrm>
          <a:prstGeom prst="rect">
            <a:avLst/>
          </a:prstGeom>
          <a:noFill/>
        </p:spPr>
        <p:txBody>
          <a:bodyPr wrap="square" rtlCol="0">
            <a:spAutoFit/>
          </a:bodyPr>
          <a:lstStyle/>
          <a:p>
            <a:r>
              <a:rPr lang="en-US" sz="3600" dirty="0"/>
              <a:t>Objective:</a:t>
            </a:r>
          </a:p>
          <a:p>
            <a:r>
              <a:rPr lang="en-US" sz="2800" dirty="0"/>
              <a:t>The goal of feature engineering is to create new features from existing data that enhance the dataset’s analytical value. This step helps prepare the data for deeper analysis and ensures that key temporal and categorical insights are included in the dataset.</a:t>
            </a:r>
          </a:p>
        </p:txBody>
      </p:sp>
    </p:spTree>
    <p:extLst>
      <p:ext uri="{BB962C8B-B14F-4D97-AF65-F5344CB8AC3E}">
        <p14:creationId xmlns:p14="http://schemas.microsoft.com/office/powerpoint/2010/main" val="1315040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0FEB38D-85AD-EB41-9EC1-E966F44AB085}"/>
              </a:ext>
            </a:extLst>
          </p:cNvPr>
          <p:cNvSpPr>
            <a:spLocks noGrp="1"/>
          </p:cNvSpPr>
          <p:nvPr>
            <p:ph type="title"/>
          </p:nvPr>
        </p:nvSpPr>
        <p:spPr>
          <a:xfrm>
            <a:off x="215900" y="1911820"/>
            <a:ext cx="5880100" cy="1307630"/>
          </a:xfrm>
        </p:spPr>
        <p:txBody>
          <a:bodyPr>
            <a:normAutofit/>
          </a:bodyPr>
          <a:lstStyle/>
          <a:p>
            <a:r>
              <a:rPr lang="en-US" sz="4000" dirty="0"/>
              <a:t>Extracting Time-Based Features: </a:t>
            </a:r>
          </a:p>
        </p:txBody>
      </p:sp>
      <p:sp>
        <p:nvSpPr>
          <p:cNvPr id="11" name="Text Placeholder 2">
            <a:extLst>
              <a:ext uri="{FF2B5EF4-FFF2-40B4-BE49-F238E27FC236}">
                <a16:creationId xmlns:a16="http://schemas.microsoft.com/office/drawing/2014/main" id="{64D4B10F-ADAA-B74F-8461-59D7CAF3C4EF}"/>
              </a:ext>
            </a:extLst>
          </p:cNvPr>
          <p:cNvSpPr>
            <a:spLocks noGrp="1"/>
          </p:cNvSpPr>
          <p:nvPr>
            <p:ph type="body" idx="1"/>
          </p:nvPr>
        </p:nvSpPr>
        <p:spPr>
          <a:xfrm>
            <a:off x="215900" y="3065006"/>
            <a:ext cx="7708900" cy="1985286"/>
          </a:xfrm>
        </p:spPr>
        <p:txBody>
          <a:bodyPr>
            <a:noAutofit/>
          </a:bodyPr>
          <a:lstStyle/>
          <a:p>
            <a:r>
              <a:rPr lang="en-US" sz="2400" dirty="0"/>
              <a:t>Converted CMPLNT_FR_DT (complaint start date) to extract components like Year, Month, and Day of the Week.</a:t>
            </a:r>
          </a:p>
          <a:p>
            <a:r>
              <a:rPr lang="en-US" sz="2400" dirty="0"/>
              <a:t>This allows us to analyze crime patterns by specific time intervals, which could reveal trends such as seasonality or daily/weekly crime patterns.</a:t>
            </a:r>
          </a:p>
        </p:txBody>
      </p:sp>
      <p:pic>
        <p:nvPicPr>
          <p:cNvPr id="3" name="Picture 2" descr="A screenshot of a computer code&#10;&#10;Description automatically generated">
            <a:extLst>
              <a:ext uri="{FF2B5EF4-FFF2-40B4-BE49-F238E27FC236}">
                <a16:creationId xmlns:a16="http://schemas.microsoft.com/office/drawing/2014/main" id="{D1B13AB9-0864-0F6B-2A51-B58CB1E99C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3210" y="410941"/>
            <a:ext cx="6232890" cy="2654065"/>
          </a:xfrm>
          <a:prstGeom prst="rect">
            <a:avLst/>
          </a:prstGeom>
        </p:spPr>
      </p:pic>
    </p:spTree>
    <p:extLst>
      <p:ext uri="{BB962C8B-B14F-4D97-AF65-F5344CB8AC3E}">
        <p14:creationId xmlns:p14="http://schemas.microsoft.com/office/powerpoint/2010/main" val="847544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6A39CFE-F193-9048-BE90-69178B4C33C9}"/>
              </a:ext>
            </a:extLst>
          </p:cNvPr>
          <p:cNvSpPr>
            <a:spLocks noGrp="1"/>
          </p:cNvSpPr>
          <p:nvPr>
            <p:ph type="title"/>
          </p:nvPr>
        </p:nvSpPr>
        <p:spPr/>
        <p:txBody>
          <a:bodyPr>
            <a:normAutofit/>
          </a:bodyPr>
          <a:lstStyle/>
          <a:p>
            <a:r>
              <a:rPr lang="en-US" sz="4000" dirty="0"/>
              <a:t>Agenda</a:t>
            </a:r>
          </a:p>
        </p:txBody>
      </p:sp>
      <p:sp>
        <p:nvSpPr>
          <p:cNvPr id="5" name="Text Placeholder 4">
            <a:extLst>
              <a:ext uri="{FF2B5EF4-FFF2-40B4-BE49-F238E27FC236}">
                <a16:creationId xmlns:a16="http://schemas.microsoft.com/office/drawing/2014/main" id="{32CB5DE7-C0EC-D942-81AE-50AB9E5F55A3}"/>
              </a:ext>
            </a:extLst>
          </p:cNvPr>
          <p:cNvSpPr>
            <a:spLocks noGrp="1"/>
          </p:cNvSpPr>
          <p:nvPr>
            <p:ph type="body" sz="quarter" idx="14"/>
          </p:nvPr>
        </p:nvSpPr>
        <p:spPr>
          <a:xfrm>
            <a:off x="7162802" y="762000"/>
            <a:ext cx="4207505" cy="5676900"/>
          </a:xfrm>
        </p:spPr>
        <p:txBody>
          <a:bodyPr>
            <a:noAutofit/>
          </a:bodyPr>
          <a:lstStyle/>
          <a:p>
            <a:r>
              <a:rPr lang="en-US" sz="2400" dirty="0"/>
              <a:t>NYPD Complaint Historic Data</a:t>
            </a:r>
          </a:p>
          <a:p>
            <a:r>
              <a:rPr lang="en-US" sz="2400" dirty="0"/>
              <a:t>Exploratory Data Analysis Summary</a:t>
            </a:r>
          </a:p>
          <a:p>
            <a:r>
              <a:rPr lang="en-US" sz="2400" dirty="0"/>
              <a:t>Data Inspection</a:t>
            </a:r>
          </a:p>
          <a:p>
            <a:r>
              <a:rPr lang="en-US" sz="2400" dirty="0"/>
              <a:t>Data Cleaning</a:t>
            </a:r>
          </a:p>
          <a:p>
            <a:r>
              <a:rPr lang="en-US" sz="2400" dirty="0"/>
              <a:t>Feature Engineering</a:t>
            </a:r>
          </a:p>
          <a:p>
            <a:r>
              <a:rPr lang="en-US" sz="2400" dirty="0"/>
              <a:t>Data Visualization</a:t>
            </a:r>
          </a:p>
          <a:p>
            <a:r>
              <a:rPr lang="en-US" sz="2400" dirty="0"/>
              <a:t>Key Takeaways</a:t>
            </a:r>
          </a:p>
          <a:p>
            <a:r>
              <a:rPr lang="en-US" sz="2400" dirty="0"/>
              <a:t>Conclusion</a:t>
            </a:r>
          </a:p>
          <a:p>
            <a:r>
              <a:rPr lang="en-US" sz="2400" dirty="0"/>
              <a:t>Future Analysis</a:t>
            </a:r>
          </a:p>
          <a:p>
            <a:pPr marL="0" indent="0">
              <a:buNone/>
            </a:pPr>
            <a:endParaRPr lang="en-US" sz="2000" dirty="0"/>
          </a:p>
        </p:txBody>
      </p:sp>
      <p:pic>
        <p:nvPicPr>
          <p:cNvPr id="26" name="Picture Placeholder 25">
            <a:extLst>
              <a:ext uri="{FF2B5EF4-FFF2-40B4-BE49-F238E27FC236}">
                <a16:creationId xmlns:a16="http://schemas.microsoft.com/office/drawing/2014/main" id="{7BB0D9BC-46FF-F44B-953D-31A74B80343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a:xfrm>
            <a:off x="0" y="0"/>
            <a:ext cx="5029200" cy="6864485"/>
          </a:xfrm>
        </p:spPr>
      </p:pic>
    </p:spTree>
    <p:extLst>
      <p:ext uri="{BB962C8B-B14F-4D97-AF65-F5344CB8AC3E}">
        <p14:creationId xmlns:p14="http://schemas.microsoft.com/office/powerpoint/2010/main" val="12779326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F41E61-118D-52C1-898D-E96C8A631C39}"/>
              </a:ext>
            </a:extLst>
          </p:cNvPr>
          <p:cNvSpPr>
            <a:spLocks noGrp="1"/>
          </p:cNvSpPr>
          <p:nvPr>
            <p:ph type="title"/>
          </p:nvPr>
        </p:nvSpPr>
        <p:spPr>
          <a:xfrm>
            <a:off x="8128866" y="852987"/>
            <a:ext cx="3815484" cy="1858617"/>
          </a:xfrm>
        </p:spPr>
        <p:txBody>
          <a:bodyPr>
            <a:noAutofit/>
          </a:bodyPr>
          <a:lstStyle/>
          <a:p>
            <a:pPr algn="l">
              <a:lnSpc>
                <a:spcPct val="100000"/>
              </a:lnSpc>
            </a:pPr>
            <a:r>
              <a:rPr lang="en-US" sz="4000" dirty="0"/>
              <a:t>Extracting Hour from Complaint Start Time:</a:t>
            </a:r>
            <a:br>
              <a:rPr lang="en-US" sz="4000" dirty="0"/>
            </a:br>
            <a:endParaRPr lang="en-US" sz="4000" dirty="0"/>
          </a:p>
        </p:txBody>
      </p:sp>
      <p:pic>
        <p:nvPicPr>
          <p:cNvPr id="6" name="Content Placeholder 5" descr="A screenshot of a computer&#10;&#10;Description automatically generated">
            <a:extLst>
              <a:ext uri="{FF2B5EF4-FFF2-40B4-BE49-F238E27FC236}">
                <a16:creationId xmlns:a16="http://schemas.microsoft.com/office/drawing/2014/main" id="{68D539BB-CCF3-0ACA-E3DA-E8C53BB6DC6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190789"/>
            <a:ext cx="7256893" cy="2651760"/>
          </a:xfrm>
        </p:spPr>
      </p:pic>
      <p:sp>
        <p:nvSpPr>
          <p:cNvPr id="7" name="TextBox 6">
            <a:extLst>
              <a:ext uri="{FF2B5EF4-FFF2-40B4-BE49-F238E27FC236}">
                <a16:creationId xmlns:a16="http://schemas.microsoft.com/office/drawing/2014/main" id="{8E635B7F-F133-D019-A56A-8E5941A5A5CB}"/>
              </a:ext>
            </a:extLst>
          </p:cNvPr>
          <p:cNvSpPr txBox="1"/>
          <p:nvPr/>
        </p:nvSpPr>
        <p:spPr>
          <a:xfrm>
            <a:off x="7391400" y="2669069"/>
            <a:ext cx="4552950" cy="2677656"/>
          </a:xfrm>
          <a:prstGeom prst="rect">
            <a:avLst/>
          </a:prstGeom>
          <a:noFill/>
        </p:spPr>
        <p:txBody>
          <a:bodyPr wrap="square" rtlCol="0">
            <a:spAutoFit/>
          </a:bodyPr>
          <a:lstStyle/>
          <a:p>
            <a:r>
              <a:rPr lang="en-US" sz="2400" dirty="0">
                <a:solidFill>
                  <a:schemeClr val="bg1"/>
                </a:solidFill>
                <a:highlight>
                  <a:srgbClr val="000000"/>
                </a:highlight>
              </a:rPr>
              <a:t>Retrieved the Hour from CMPLNT_FR_TM to analyze crime incidence during different times of the day.</a:t>
            </a:r>
          </a:p>
          <a:p>
            <a:r>
              <a:rPr lang="en-US" sz="2400" dirty="0">
                <a:solidFill>
                  <a:schemeClr val="bg1"/>
                </a:solidFill>
                <a:highlight>
                  <a:srgbClr val="000000"/>
                </a:highlight>
              </a:rPr>
              <a:t>Understanding hourly trends helps identify peak hours for different types of crimes.</a:t>
            </a:r>
          </a:p>
        </p:txBody>
      </p:sp>
    </p:spTree>
    <p:extLst>
      <p:ext uri="{BB962C8B-B14F-4D97-AF65-F5344CB8AC3E}">
        <p14:creationId xmlns:p14="http://schemas.microsoft.com/office/powerpoint/2010/main" val="36575066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0EABC5D-F760-21FF-E1E8-0AF99F7A4BBA}"/>
            </a:ext>
          </a:extLst>
        </p:cNvPr>
        <p:cNvGrpSpPr/>
        <p:nvPr/>
      </p:nvGrpSpPr>
      <p:grpSpPr>
        <a:xfrm>
          <a:off x="0" y="0"/>
          <a:ext cx="0" cy="0"/>
          <a:chOff x="0" y="0"/>
          <a:chExt cx="0" cy="0"/>
        </a:xfrm>
      </p:grpSpPr>
      <p:sp>
        <p:nvSpPr>
          <p:cNvPr id="10" name="Title 1">
            <a:extLst>
              <a:ext uri="{FF2B5EF4-FFF2-40B4-BE49-F238E27FC236}">
                <a16:creationId xmlns:a16="http://schemas.microsoft.com/office/drawing/2014/main" id="{0BEE896A-D0C3-1F20-3493-65A949D07F42}"/>
              </a:ext>
            </a:extLst>
          </p:cNvPr>
          <p:cNvSpPr>
            <a:spLocks noGrp="1"/>
          </p:cNvSpPr>
          <p:nvPr>
            <p:ph type="title"/>
          </p:nvPr>
        </p:nvSpPr>
        <p:spPr>
          <a:xfrm>
            <a:off x="215901" y="2464270"/>
            <a:ext cx="5880100" cy="964730"/>
          </a:xfrm>
        </p:spPr>
        <p:txBody>
          <a:bodyPr>
            <a:normAutofit/>
          </a:bodyPr>
          <a:lstStyle/>
          <a:p>
            <a:r>
              <a:rPr lang="en-US" sz="4000" dirty="0"/>
              <a:t>Categorizing Time Periods:</a:t>
            </a:r>
          </a:p>
        </p:txBody>
      </p:sp>
      <p:sp>
        <p:nvSpPr>
          <p:cNvPr id="11" name="Text Placeholder 2">
            <a:extLst>
              <a:ext uri="{FF2B5EF4-FFF2-40B4-BE49-F238E27FC236}">
                <a16:creationId xmlns:a16="http://schemas.microsoft.com/office/drawing/2014/main" id="{68AF8DB6-062A-0D90-E705-231631A337AB}"/>
              </a:ext>
            </a:extLst>
          </p:cNvPr>
          <p:cNvSpPr>
            <a:spLocks noGrp="1"/>
          </p:cNvSpPr>
          <p:nvPr>
            <p:ph type="body" idx="1"/>
          </p:nvPr>
        </p:nvSpPr>
        <p:spPr>
          <a:xfrm>
            <a:off x="215901" y="3429000"/>
            <a:ext cx="5880099" cy="1866900"/>
          </a:xfrm>
        </p:spPr>
        <p:txBody>
          <a:bodyPr>
            <a:noAutofit/>
          </a:bodyPr>
          <a:lstStyle/>
          <a:p>
            <a:r>
              <a:rPr lang="en-US" sz="2400" dirty="0"/>
              <a:t>Grouped hours into time periods (Morning, Afternoon, Evening, and Night) to simplify the analysis of crime rates at different times of the day.</a:t>
            </a:r>
          </a:p>
          <a:p>
            <a:r>
              <a:rPr lang="en-US" sz="2400" dirty="0"/>
              <a:t>This categorization enables easy comparison and visualization of crime distribution across these time intervals.</a:t>
            </a:r>
          </a:p>
        </p:txBody>
      </p:sp>
      <p:pic>
        <p:nvPicPr>
          <p:cNvPr id="4" name="Picture 3" descr="A screenshot of a computer program&#10;&#10;Description automatically generated">
            <a:extLst>
              <a:ext uri="{FF2B5EF4-FFF2-40B4-BE49-F238E27FC236}">
                <a16:creationId xmlns:a16="http://schemas.microsoft.com/office/drawing/2014/main" id="{72256F46-1552-FBE0-8682-FCB3564797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999" y="2870435"/>
            <a:ext cx="5880100" cy="3454400"/>
          </a:xfrm>
          <a:prstGeom prst="rect">
            <a:avLst/>
          </a:prstGeom>
        </p:spPr>
      </p:pic>
    </p:spTree>
    <p:extLst>
      <p:ext uri="{BB962C8B-B14F-4D97-AF65-F5344CB8AC3E}">
        <p14:creationId xmlns:p14="http://schemas.microsoft.com/office/powerpoint/2010/main" val="26492900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DBC43-2FBF-624E-ADB3-BA3583AE3449}"/>
              </a:ext>
            </a:extLst>
          </p:cNvPr>
          <p:cNvSpPr>
            <a:spLocks noGrp="1"/>
          </p:cNvSpPr>
          <p:nvPr>
            <p:ph type="body" idx="1"/>
          </p:nvPr>
        </p:nvSpPr>
        <p:spPr>
          <a:xfrm>
            <a:off x="304801" y="1984780"/>
            <a:ext cx="5524498" cy="703135"/>
          </a:xfrm>
        </p:spPr>
        <p:txBody>
          <a:bodyPr>
            <a:noAutofit/>
          </a:bodyPr>
          <a:lstStyle/>
          <a:p>
            <a:r>
              <a:rPr lang="en-US" sz="3600" dirty="0"/>
              <a:t>Univariate Analysis</a:t>
            </a:r>
          </a:p>
        </p:txBody>
      </p:sp>
      <p:sp>
        <p:nvSpPr>
          <p:cNvPr id="4" name="Content Placeholder 3">
            <a:extLst>
              <a:ext uri="{FF2B5EF4-FFF2-40B4-BE49-F238E27FC236}">
                <a16:creationId xmlns:a16="http://schemas.microsoft.com/office/drawing/2014/main" id="{8F06D68A-A600-9C45-B10C-2A39080E9E2D}"/>
              </a:ext>
            </a:extLst>
          </p:cNvPr>
          <p:cNvSpPr>
            <a:spLocks noGrp="1"/>
          </p:cNvSpPr>
          <p:nvPr>
            <p:ph sz="half" idx="2"/>
          </p:nvPr>
        </p:nvSpPr>
        <p:spPr>
          <a:xfrm>
            <a:off x="495300" y="2552701"/>
            <a:ext cx="5524498" cy="3752850"/>
          </a:xfrm>
        </p:spPr>
        <p:txBody>
          <a:bodyPr>
            <a:noAutofit/>
          </a:bodyPr>
          <a:lstStyle/>
          <a:p>
            <a:pPr marL="0" indent="0">
              <a:buNone/>
            </a:pPr>
            <a:r>
              <a:rPr lang="en-US" sz="2400" dirty="0"/>
              <a:t>Purpose: Focused on examining each variable in the dataset individually. The goal is to understand the distribution, central tendency, and variability of a single variable at a time.</a:t>
            </a:r>
          </a:p>
          <a:p>
            <a:pPr marL="0" indent="0">
              <a:buNone/>
            </a:pPr>
            <a:r>
              <a:rPr lang="en-US" sz="2400" dirty="0"/>
              <a:t>Description: In this analysis, we explore individual variables to observe their patterns and characteristics. This approach allows us to identify general trends, such as which crime types are most common or which boroughs report higher incidents. </a:t>
            </a:r>
          </a:p>
        </p:txBody>
      </p:sp>
      <p:sp>
        <p:nvSpPr>
          <p:cNvPr id="5" name="Text Placeholder 4">
            <a:extLst>
              <a:ext uri="{FF2B5EF4-FFF2-40B4-BE49-F238E27FC236}">
                <a16:creationId xmlns:a16="http://schemas.microsoft.com/office/drawing/2014/main" id="{F06F519B-5706-804A-8C82-1D9EDAA812F9}"/>
              </a:ext>
            </a:extLst>
          </p:cNvPr>
          <p:cNvSpPr>
            <a:spLocks noGrp="1"/>
          </p:cNvSpPr>
          <p:nvPr>
            <p:ph type="body" idx="13"/>
          </p:nvPr>
        </p:nvSpPr>
        <p:spPr>
          <a:xfrm>
            <a:off x="6532738" y="1984780"/>
            <a:ext cx="4955827" cy="703135"/>
          </a:xfrm>
        </p:spPr>
        <p:txBody>
          <a:bodyPr>
            <a:noAutofit/>
          </a:bodyPr>
          <a:lstStyle/>
          <a:p>
            <a:r>
              <a:rPr lang="en-US" sz="3600" dirty="0"/>
              <a:t>Bivariate Analysis</a:t>
            </a:r>
          </a:p>
        </p:txBody>
      </p:sp>
      <p:sp>
        <p:nvSpPr>
          <p:cNvPr id="6" name="Content Placeholder 5">
            <a:extLst>
              <a:ext uri="{FF2B5EF4-FFF2-40B4-BE49-F238E27FC236}">
                <a16:creationId xmlns:a16="http://schemas.microsoft.com/office/drawing/2014/main" id="{A65FB2C5-19EB-8A4A-98B2-19E436877E98}"/>
              </a:ext>
            </a:extLst>
          </p:cNvPr>
          <p:cNvSpPr>
            <a:spLocks noGrp="1"/>
          </p:cNvSpPr>
          <p:nvPr>
            <p:ph sz="half" idx="14"/>
          </p:nvPr>
        </p:nvSpPr>
        <p:spPr>
          <a:xfrm>
            <a:off x="6172204" y="2687915"/>
            <a:ext cx="5676896" cy="3617635"/>
          </a:xfrm>
        </p:spPr>
        <p:txBody>
          <a:bodyPr>
            <a:noAutofit/>
          </a:bodyPr>
          <a:lstStyle/>
          <a:p>
            <a:pPr marL="0" indent="0">
              <a:buNone/>
            </a:pPr>
            <a:r>
              <a:rPr lang="en-US" sz="2400" dirty="0"/>
              <a:t>Purpose: Aims to explore relationships and interactions between two variables. This analysis helps us understand if and how two variables are related.</a:t>
            </a:r>
          </a:p>
          <a:p>
            <a:pPr marL="0" indent="0">
              <a:buNone/>
            </a:pPr>
            <a:r>
              <a:rPr lang="en-US" sz="2400" dirty="0"/>
              <a:t>Description: By examining pairs of variables, we gain insight into the relationships within our dataset, allowing us to observe how one variable might influence or correlate with another. </a:t>
            </a:r>
          </a:p>
        </p:txBody>
      </p:sp>
      <p:sp>
        <p:nvSpPr>
          <p:cNvPr id="2" name="Title 1">
            <a:extLst>
              <a:ext uri="{FF2B5EF4-FFF2-40B4-BE49-F238E27FC236}">
                <a16:creationId xmlns:a16="http://schemas.microsoft.com/office/drawing/2014/main" id="{DDA2F4C6-F233-E149-AA45-4C25835FC4B7}"/>
              </a:ext>
            </a:extLst>
          </p:cNvPr>
          <p:cNvSpPr>
            <a:spLocks noGrp="1"/>
          </p:cNvSpPr>
          <p:nvPr>
            <p:ph type="title"/>
          </p:nvPr>
        </p:nvSpPr>
        <p:spPr/>
        <p:txBody>
          <a:bodyPr>
            <a:normAutofit/>
          </a:bodyPr>
          <a:lstStyle/>
          <a:p>
            <a:r>
              <a:rPr lang="en-US" sz="4000" dirty="0"/>
              <a:t>Data Visualization</a:t>
            </a:r>
          </a:p>
        </p:txBody>
      </p:sp>
    </p:spTree>
    <p:extLst>
      <p:ext uri="{BB962C8B-B14F-4D97-AF65-F5344CB8AC3E}">
        <p14:creationId xmlns:p14="http://schemas.microsoft.com/office/powerpoint/2010/main" val="18228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36D28-A0DB-5FEB-35C4-FC8E1931CDF8}"/>
              </a:ext>
            </a:extLst>
          </p:cNvPr>
          <p:cNvSpPr>
            <a:spLocks noGrp="1"/>
          </p:cNvSpPr>
          <p:nvPr>
            <p:ph type="title"/>
          </p:nvPr>
        </p:nvSpPr>
        <p:spPr>
          <a:xfrm>
            <a:off x="494179" y="569879"/>
            <a:ext cx="10452849" cy="910492"/>
          </a:xfrm>
        </p:spPr>
        <p:txBody>
          <a:bodyPr>
            <a:normAutofit/>
          </a:bodyPr>
          <a:lstStyle/>
          <a:p>
            <a:r>
              <a:rPr lang="en-US" sz="4000" dirty="0"/>
              <a:t>Univariate Analysis: Visualization</a:t>
            </a:r>
          </a:p>
        </p:txBody>
      </p:sp>
      <p:pic>
        <p:nvPicPr>
          <p:cNvPr id="4" name="Picture 3" descr="A graph of crime type&#10;&#10;Description automatically generated">
            <a:extLst>
              <a:ext uri="{FF2B5EF4-FFF2-40B4-BE49-F238E27FC236}">
                <a16:creationId xmlns:a16="http://schemas.microsoft.com/office/drawing/2014/main" id="{06261E6F-1816-1DBD-AFF5-C071E22961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5328" y="1332858"/>
            <a:ext cx="9791700" cy="4955263"/>
          </a:xfrm>
          <a:prstGeom prst="rect">
            <a:avLst/>
          </a:prstGeom>
        </p:spPr>
      </p:pic>
    </p:spTree>
    <p:extLst>
      <p:ext uri="{BB962C8B-B14F-4D97-AF65-F5344CB8AC3E}">
        <p14:creationId xmlns:p14="http://schemas.microsoft.com/office/powerpoint/2010/main" val="2100400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1C8AD-4E3D-9CD9-455C-838C9C8EBA67}"/>
              </a:ext>
            </a:extLst>
          </p:cNvPr>
          <p:cNvSpPr>
            <a:spLocks noGrp="1"/>
          </p:cNvSpPr>
          <p:nvPr>
            <p:ph type="title"/>
          </p:nvPr>
        </p:nvSpPr>
        <p:spPr/>
        <p:txBody>
          <a:bodyPr/>
          <a:lstStyle/>
          <a:p>
            <a:r>
              <a:rPr lang="en-US" dirty="0"/>
              <a:t>Observation</a:t>
            </a:r>
          </a:p>
        </p:txBody>
      </p:sp>
      <p:sp>
        <p:nvSpPr>
          <p:cNvPr id="3" name="TextBox 2">
            <a:extLst>
              <a:ext uri="{FF2B5EF4-FFF2-40B4-BE49-F238E27FC236}">
                <a16:creationId xmlns:a16="http://schemas.microsoft.com/office/drawing/2014/main" id="{085951EB-FCEE-657B-7E02-BBFBA533B662}"/>
              </a:ext>
            </a:extLst>
          </p:cNvPr>
          <p:cNvSpPr txBox="1"/>
          <p:nvPr/>
        </p:nvSpPr>
        <p:spPr>
          <a:xfrm>
            <a:off x="723900" y="2057400"/>
            <a:ext cx="10661278" cy="3323987"/>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rPr>
              <a:t>Frequent Crime Types: Harassment, Petit Larceny, and Assault are the most common crime types, as shown by the highest frequencies in the chart.</a:t>
            </a:r>
          </a:p>
          <a:p>
            <a:pPr marL="342900" indent="-342900">
              <a:buFont typeface="Arial" panose="020B0604020202020204" pitchFamily="34" charset="0"/>
              <a:buChar char="•"/>
            </a:pPr>
            <a:r>
              <a:rPr lang="en-US" sz="2400" dirty="0">
                <a:solidFill>
                  <a:schemeClr val="bg1"/>
                </a:solidFill>
              </a:rPr>
              <a:t>Lesser Common Crimes: Offenses like Unauthorized Use of a Vehicle, Felony Sex Crimes, and Arson appear with relatively low frequencies, suggesting these are less frequent occurrences.</a:t>
            </a:r>
          </a:p>
          <a:p>
            <a:pPr marL="342900" indent="-342900">
              <a:buFont typeface="Arial" panose="020B0604020202020204" pitchFamily="34" charset="0"/>
              <a:buChar char="•"/>
            </a:pPr>
            <a:r>
              <a:rPr lang="en-US" sz="2400" dirty="0">
                <a:solidFill>
                  <a:schemeClr val="bg1"/>
                </a:solidFill>
              </a:rPr>
              <a:t>Pattern Recognition: The data allows for recognition of patterns in criminal activity types, which can help in resource allocation and policy-making to address the most common crimes effectively.</a:t>
            </a:r>
          </a:p>
          <a:p>
            <a:endParaRPr lang="en-US" dirty="0">
              <a:solidFill>
                <a:schemeClr val="bg1"/>
              </a:solidFill>
            </a:endParaRPr>
          </a:p>
        </p:txBody>
      </p:sp>
    </p:spTree>
    <p:extLst>
      <p:ext uri="{BB962C8B-B14F-4D97-AF65-F5344CB8AC3E}">
        <p14:creationId xmlns:p14="http://schemas.microsoft.com/office/powerpoint/2010/main" val="42889237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B5243B-0BE5-3B01-4877-6F19A8541925}"/>
            </a:ext>
          </a:extLst>
        </p:cNvPr>
        <p:cNvGrpSpPr/>
        <p:nvPr/>
      </p:nvGrpSpPr>
      <p:grpSpPr>
        <a:xfrm>
          <a:off x="0" y="0"/>
          <a:ext cx="0" cy="0"/>
          <a:chOff x="0" y="0"/>
          <a:chExt cx="0" cy="0"/>
        </a:xfrm>
      </p:grpSpPr>
      <p:pic>
        <p:nvPicPr>
          <p:cNvPr id="10" name="Picture 9" descr="A graph of blue bars&#10;&#10;Description automatically generated">
            <a:extLst>
              <a:ext uri="{FF2B5EF4-FFF2-40B4-BE49-F238E27FC236}">
                <a16:creationId xmlns:a16="http://schemas.microsoft.com/office/drawing/2014/main" id="{023E149F-64AF-2D36-BBD6-3E6651CF28FD}"/>
              </a:ext>
            </a:extLst>
          </p:cNvPr>
          <p:cNvPicPr>
            <a:picLocks noChangeAspect="1"/>
          </p:cNvPicPr>
          <p:nvPr/>
        </p:nvPicPr>
        <p:blipFill>
          <a:blip r:embed="rId2">
            <a:extLst>
              <a:ext uri="{28A0092B-C50C-407E-A947-70E740481C1C}">
                <a14:useLocalDpi xmlns:a14="http://schemas.microsoft.com/office/drawing/2010/main" val="0"/>
              </a:ext>
            </a:extLst>
          </a:blip>
          <a:srcRect t="977" r="4" b="7484"/>
          <a:stretch/>
        </p:blipFill>
        <p:spPr>
          <a:xfrm>
            <a:off x="6096000" y="1539475"/>
            <a:ext cx="5482005" cy="4754880"/>
          </a:xfrm>
          <a:prstGeom prst="rect">
            <a:avLst/>
          </a:prstGeom>
          <a:noFill/>
        </p:spPr>
      </p:pic>
      <p:sp>
        <p:nvSpPr>
          <p:cNvPr id="2" name="Title 1">
            <a:extLst>
              <a:ext uri="{FF2B5EF4-FFF2-40B4-BE49-F238E27FC236}">
                <a16:creationId xmlns:a16="http://schemas.microsoft.com/office/drawing/2014/main" id="{DC756175-E711-6026-3876-463467E539E2}"/>
              </a:ext>
            </a:extLst>
          </p:cNvPr>
          <p:cNvSpPr>
            <a:spLocks noGrp="1"/>
          </p:cNvSpPr>
          <p:nvPr>
            <p:ph type="title"/>
          </p:nvPr>
        </p:nvSpPr>
        <p:spPr>
          <a:xfrm>
            <a:off x="932330" y="893729"/>
            <a:ext cx="4534616" cy="910492"/>
          </a:xfrm>
        </p:spPr>
        <p:txBody>
          <a:bodyPr anchor="ctr">
            <a:normAutofit/>
          </a:bodyPr>
          <a:lstStyle/>
          <a:p>
            <a:r>
              <a:rPr lang="en-US" sz="4000" dirty="0"/>
              <a:t>Contd.,</a:t>
            </a:r>
          </a:p>
        </p:txBody>
      </p:sp>
      <p:pic>
        <p:nvPicPr>
          <p:cNvPr id="12" name="Picture 11" descr="A pie chart with different colors&#10;&#10;Description automatically generated">
            <a:extLst>
              <a:ext uri="{FF2B5EF4-FFF2-40B4-BE49-F238E27FC236}">
                <a16:creationId xmlns:a16="http://schemas.microsoft.com/office/drawing/2014/main" id="{108F5713-CC30-EC7A-EB50-483C172F06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474" y="1539475"/>
            <a:ext cx="5042328" cy="4754880"/>
          </a:xfrm>
          <a:prstGeom prst="rect">
            <a:avLst/>
          </a:prstGeom>
        </p:spPr>
      </p:pic>
    </p:spTree>
    <p:extLst>
      <p:ext uri="{BB962C8B-B14F-4D97-AF65-F5344CB8AC3E}">
        <p14:creationId xmlns:p14="http://schemas.microsoft.com/office/powerpoint/2010/main" val="20371983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36B45-05BC-D9F8-BE02-D9A6453F1F66}"/>
              </a:ext>
            </a:extLst>
          </p:cNvPr>
          <p:cNvSpPr>
            <a:spLocks noGrp="1"/>
          </p:cNvSpPr>
          <p:nvPr>
            <p:ph type="title"/>
          </p:nvPr>
        </p:nvSpPr>
        <p:spPr/>
        <p:txBody>
          <a:bodyPr/>
          <a:lstStyle/>
          <a:p>
            <a:r>
              <a:rPr lang="en-US" dirty="0"/>
              <a:t>Observation</a:t>
            </a:r>
          </a:p>
        </p:txBody>
      </p:sp>
      <p:sp>
        <p:nvSpPr>
          <p:cNvPr id="4" name="TextBox 3">
            <a:extLst>
              <a:ext uri="{FF2B5EF4-FFF2-40B4-BE49-F238E27FC236}">
                <a16:creationId xmlns:a16="http://schemas.microsoft.com/office/drawing/2014/main" id="{7AB3F187-4C3F-4380-8C5B-935E340BACCB}"/>
              </a:ext>
            </a:extLst>
          </p:cNvPr>
          <p:cNvSpPr txBox="1"/>
          <p:nvPr/>
        </p:nvSpPr>
        <p:spPr>
          <a:xfrm>
            <a:off x="1200150" y="1981200"/>
            <a:ext cx="10363200" cy="4308872"/>
          </a:xfrm>
          <a:prstGeom prst="rect">
            <a:avLst/>
          </a:prstGeom>
          <a:noFill/>
        </p:spPr>
        <p:txBody>
          <a:bodyPr wrap="square" rtlCol="0">
            <a:spAutoFit/>
          </a:bodyPr>
          <a:lstStyle/>
          <a:p>
            <a:r>
              <a:rPr lang="en-US" sz="3200" dirty="0">
                <a:solidFill>
                  <a:schemeClr val="bg1"/>
                </a:solidFill>
              </a:rPr>
              <a:t>Pie Chart: Distribution of Incidents by Time Period</a:t>
            </a:r>
          </a:p>
          <a:p>
            <a:pPr marL="285750" indent="-285750">
              <a:buFont typeface="Arial" panose="020B0604020202020204" pitchFamily="34" charset="0"/>
              <a:buChar char="•"/>
            </a:pPr>
            <a:r>
              <a:rPr lang="en-US" sz="2400" dirty="0">
                <a:solidFill>
                  <a:schemeClr val="bg1"/>
                </a:solidFill>
              </a:rPr>
              <a:t>Key Finding: The chart reveals that crime incidents are most frequent in the afternoon, followed by evening, with fewer occurrences in the morning and night.</a:t>
            </a:r>
          </a:p>
          <a:p>
            <a:pPr marL="285750" indent="-285750">
              <a:buFont typeface="Arial" panose="020B0604020202020204" pitchFamily="34" charset="0"/>
              <a:buChar char="•"/>
            </a:pPr>
            <a:r>
              <a:rPr lang="en-US" sz="2400" dirty="0">
                <a:solidFill>
                  <a:schemeClr val="bg1"/>
                </a:solidFill>
              </a:rPr>
              <a:t>Insight: This pattern suggests that criminal activities may correlate with higher public activity levels during specific times of day.</a:t>
            </a:r>
          </a:p>
          <a:p>
            <a:r>
              <a:rPr lang="en-US" sz="3200" dirty="0">
                <a:solidFill>
                  <a:schemeClr val="bg1"/>
                </a:solidFill>
              </a:rPr>
              <a:t>Bar Chart: Number of Incidents by Borough</a:t>
            </a:r>
          </a:p>
          <a:p>
            <a:pPr marL="285750" indent="-285750">
              <a:buFont typeface="Arial" panose="020B0604020202020204" pitchFamily="34" charset="0"/>
              <a:buChar char="•"/>
            </a:pPr>
            <a:r>
              <a:rPr lang="en-US" sz="2400" dirty="0">
                <a:solidFill>
                  <a:schemeClr val="bg1"/>
                </a:solidFill>
              </a:rPr>
              <a:t>Key Finding: Brooklyn records the highest number of incidents, followed closely by Manhattan and Queens, while Staten Island has the fewest.</a:t>
            </a:r>
          </a:p>
          <a:p>
            <a:pPr marL="285750" indent="-285750">
              <a:buFont typeface="Arial" panose="020B0604020202020204" pitchFamily="34" charset="0"/>
              <a:buChar char="•"/>
            </a:pPr>
            <a:r>
              <a:rPr lang="en-US" sz="2400" dirty="0">
                <a:solidFill>
                  <a:schemeClr val="bg1"/>
                </a:solidFill>
              </a:rPr>
              <a:t>Insight: Crime distribution varies significantly across boroughs, indicating potential socio-economic or environmental factors that influence crime rates.</a:t>
            </a:r>
          </a:p>
          <a:p>
            <a:endParaRPr lang="en-US" dirty="0"/>
          </a:p>
        </p:txBody>
      </p:sp>
    </p:spTree>
    <p:extLst>
      <p:ext uri="{BB962C8B-B14F-4D97-AF65-F5344CB8AC3E}">
        <p14:creationId xmlns:p14="http://schemas.microsoft.com/office/powerpoint/2010/main" val="31482211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8B98D-A943-4557-A450-06FD1E297F9C}"/>
              </a:ext>
            </a:extLst>
          </p:cNvPr>
          <p:cNvSpPr>
            <a:spLocks noGrp="1"/>
          </p:cNvSpPr>
          <p:nvPr>
            <p:ph type="title"/>
          </p:nvPr>
        </p:nvSpPr>
        <p:spPr>
          <a:xfrm>
            <a:off x="570379" y="473960"/>
            <a:ext cx="10452849" cy="910492"/>
          </a:xfrm>
        </p:spPr>
        <p:txBody>
          <a:bodyPr anchor="ctr">
            <a:normAutofit/>
          </a:bodyPr>
          <a:lstStyle/>
          <a:p>
            <a:r>
              <a:rPr lang="en-US" sz="4000" dirty="0"/>
              <a:t>Bivariate Analysis: Visualization</a:t>
            </a:r>
          </a:p>
        </p:txBody>
      </p:sp>
      <p:pic>
        <p:nvPicPr>
          <p:cNvPr id="11" name="Content Placeholder 10" descr="A graph of different colored lines&#10;&#10;Description automatically generated">
            <a:extLst>
              <a:ext uri="{FF2B5EF4-FFF2-40B4-BE49-F238E27FC236}">
                <a16:creationId xmlns:a16="http://schemas.microsoft.com/office/drawing/2014/main" id="{0029F211-A32A-3BC4-DB7E-F0161DE454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11643" y="1272775"/>
            <a:ext cx="7315200" cy="5111265"/>
          </a:xfrm>
        </p:spPr>
      </p:pic>
    </p:spTree>
    <p:extLst>
      <p:ext uri="{BB962C8B-B14F-4D97-AF65-F5344CB8AC3E}">
        <p14:creationId xmlns:p14="http://schemas.microsoft.com/office/powerpoint/2010/main" val="17065437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5040D-7929-066A-0982-C22B11ED7878}"/>
              </a:ext>
            </a:extLst>
          </p:cNvPr>
          <p:cNvSpPr>
            <a:spLocks noGrp="1"/>
          </p:cNvSpPr>
          <p:nvPr>
            <p:ph type="title"/>
          </p:nvPr>
        </p:nvSpPr>
        <p:spPr>
          <a:xfrm>
            <a:off x="393328" y="569879"/>
            <a:ext cx="10452849" cy="910492"/>
          </a:xfrm>
        </p:spPr>
        <p:txBody>
          <a:bodyPr/>
          <a:lstStyle/>
          <a:p>
            <a:r>
              <a:rPr lang="en-US" dirty="0"/>
              <a:t>Observation</a:t>
            </a:r>
          </a:p>
        </p:txBody>
      </p:sp>
      <p:sp>
        <p:nvSpPr>
          <p:cNvPr id="4" name="TextBox 3">
            <a:extLst>
              <a:ext uri="{FF2B5EF4-FFF2-40B4-BE49-F238E27FC236}">
                <a16:creationId xmlns:a16="http://schemas.microsoft.com/office/drawing/2014/main" id="{0CAEDDB4-B7AE-A1A2-AD9F-75DB4DECDCDA}"/>
              </a:ext>
            </a:extLst>
          </p:cNvPr>
          <p:cNvSpPr txBox="1"/>
          <p:nvPr/>
        </p:nvSpPr>
        <p:spPr>
          <a:xfrm>
            <a:off x="393328" y="1318022"/>
            <a:ext cx="11405344" cy="5170646"/>
          </a:xfrm>
          <a:prstGeom prst="rect">
            <a:avLst/>
          </a:prstGeom>
          <a:noFill/>
        </p:spPr>
        <p:txBody>
          <a:bodyPr wrap="square" rtlCol="0">
            <a:spAutoFit/>
          </a:bodyPr>
          <a:lstStyle/>
          <a:p>
            <a:pPr marL="285750" indent="-285750">
              <a:buFont typeface="Arial" panose="020B0604020202020204" pitchFamily="34" charset="0"/>
              <a:buChar char="•"/>
            </a:pPr>
            <a:r>
              <a:rPr lang="en-US" sz="2400" dirty="0"/>
              <a:t>Petit Larceny is highly prevalent in Manhattan, as indicated by the lightest shades in that borough, showing it is the most frequently reported crime there.</a:t>
            </a:r>
          </a:p>
          <a:p>
            <a:pPr marL="285750" indent="-285750">
              <a:buFont typeface="Arial" panose="020B0604020202020204" pitchFamily="34" charset="0"/>
              <a:buChar char="•"/>
            </a:pPr>
            <a:r>
              <a:rPr lang="en-US" sz="2400" dirty="0"/>
              <a:t>Harassment and Assault also appear frequently in Manhattan, evidenced by their lighter shades, reflecting a higher occurrence rate compared to other boroughs.</a:t>
            </a:r>
          </a:p>
          <a:p>
            <a:pPr marL="285750" indent="-285750">
              <a:buFont typeface="Arial" panose="020B0604020202020204" pitchFamily="34" charset="0"/>
              <a:buChar char="•"/>
            </a:pPr>
            <a:r>
              <a:rPr lang="en-US" sz="2400" dirty="0"/>
              <a:t>Bronx has a moderate level of crime frequency across multiple types, such as burglary and robbery.</a:t>
            </a:r>
          </a:p>
          <a:p>
            <a:pPr marL="285750" indent="-285750">
              <a:buFont typeface="Arial" panose="020B0604020202020204" pitchFamily="34" charset="0"/>
              <a:buChar char="•"/>
            </a:pPr>
            <a:r>
              <a:rPr lang="en-US" sz="2400" dirty="0"/>
              <a:t>Queens and Brooklyn show similar patterns of crime incidence, with varied shades suggesting specific crimes like fraud or motor vehicle theft are more common in these areas.</a:t>
            </a:r>
          </a:p>
          <a:p>
            <a:pPr marL="285750" indent="-285750">
              <a:buFont typeface="Arial" panose="020B0604020202020204" pitchFamily="34" charset="0"/>
              <a:buChar char="•"/>
            </a:pPr>
            <a:r>
              <a:rPr lang="en-US" sz="2400" dirty="0"/>
              <a:t>Staten Island generally exhibits darker shades across most crime types, indicating a lower crime frequency overall compared to other boroughs.</a:t>
            </a:r>
          </a:p>
          <a:p>
            <a:pPr marL="285750" indent="-285750">
              <a:buFont typeface="Arial" panose="020B0604020202020204" pitchFamily="34" charset="0"/>
              <a:buChar char="•"/>
            </a:pPr>
            <a:r>
              <a:rPr lang="en-US" sz="2400" dirty="0"/>
              <a:t>Rape and Serious Assaults appear distributed across boroughs with varied frequency, highlighting the need for targeted intervention in areas with lighter shades for these serious offenses.</a:t>
            </a:r>
          </a:p>
          <a:p>
            <a:endParaRPr lang="en-US" dirty="0"/>
          </a:p>
        </p:txBody>
      </p:sp>
    </p:spTree>
    <p:extLst>
      <p:ext uri="{BB962C8B-B14F-4D97-AF65-F5344CB8AC3E}">
        <p14:creationId xmlns:p14="http://schemas.microsoft.com/office/powerpoint/2010/main" val="41359545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FE6A46-F9EF-8D89-242E-F0AAF2708C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D08B2F-83C4-2D90-F561-F2A886DB03FE}"/>
              </a:ext>
            </a:extLst>
          </p:cNvPr>
          <p:cNvSpPr>
            <a:spLocks noGrp="1"/>
          </p:cNvSpPr>
          <p:nvPr>
            <p:ph type="title"/>
          </p:nvPr>
        </p:nvSpPr>
        <p:spPr>
          <a:xfrm>
            <a:off x="570379" y="473960"/>
            <a:ext cx="10452849" cy="910492"/>
          </a:xfrm>
        </p:spPr>
        <p:txBody>
          <a:bodyPr anchor="ctr">
            <a:normAutofit/>
          </a:bodyPr>
          <a:lstStyle/>
          <a:p>
            <a:r>
              <a:rPr lang="en-US" sz="4000" dirty="0"/>
              <a:t>Contd.,</a:t>
            </a:r>
          </a:p>
        </p:txBody>
      </p:sp>
      <p:pic>
        <p:nvPicPr>
          <p:cNvPr id="6" name="Content Placeholder 5" descr="A graph of different colored lines&#10;&#10;Description automatically generated">
            <a:extLst>
              <a:ext uri="{FF2B5EF4-FFF2-40B4-BE49-F238E27FC236}">
                <a16:creationId xmlns:a16="http://schemas.microsoft.com/office/drawing/2014/main" id="{386CD4CF-BB17-F864-0EFC-5607EE6FCB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5949" y="685800"/>
            <a:ext cx="9225672" cy="5486400"/>
          </a:xfrm>
        </p:spPr>
      </p:pic>
    </p:spTree>
    <p:extLst>
      <p:ext uri="{BB962C8B-B14F-4D97-AF65-F5344CB8AC3E}">
        <p14:creationId xmlns:p14="http://schemas.microsoft.com/office/powerpoint/2010/main" val="923888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613A2D6-52A2-8C4D-985E-CB4BEE6B29BD}"/>
              </a:ext>
            </a:extLst>
          </p:cNvPr>
          <p:cNvSpPr>
            <a:spLocks noGrp="1"/>
          </p:cNvSpPr>
          <p:nvPr>
            <p:ph idx="1"/>
          </p:nvPr>
        </p:nvSpPr>
        <p:spPr>
          <a:xfrm>
            <a:off x="932330" y="2364530"/>
            <a:ext cx="4534616" cy="3933150"/>
          </a:xfrm>
        </p:spPr>
        <p:txBody>
          <a:bodyPr>
            <a:normAutofit/>
          </a:bodyPr>
          <a:lstStyle/>
          <a:p>
            <a:r>
              <a:rPr lang="en-US" dirty="0">
                <a:hlinkClick r:id="rId2"/>
              </a:rPr>
              <a:t>https://data.cityofnewyork.us/Public-Safety/NYPD-Complaint-Data-Historic/qgea-i56i/data</a:t>
            </a:r>
            <a:endParaRPr lang="en-US" dirty="0"/>
          </a:p>
          <a:p>
            <a:r>
              <a:rPr lang="en-US" dirty="0"/>
              <a:t>Overview of this Dataset </a:t>
            </a:r>
          </a:p>
          <a:p>
            <a:r>
              <a:rPr lang="en-US" dirty="0"/>
              <a:t>Why this dataset?</a:t>
            </a:r>
          </a:p>
          <a:p>
            <a:r>
              <a:rPr lang="en-US" dirty="0"/>
              <a:t>Key Benefits </a:t>
            </a:r>
          </a:p>
        </p:txBody>
      </p:sp>
      <p:sp>
        <p:nvSpPr>
          <p:cNvPr id="9" name="Title 8">
            <a:extLst>
              <a:ext uri="{FF2B5EF4-FFF2-40B4-BE49-F238E27FC236}">
                <a16:creationId xmlns:a16="http://schemas.microsoft.com/office/drawing/2014/main" id="{2D7F6A80-08DF-8645-A4CD-7D0B49A3BF79}"/>
              </a:ext>
            </a:extLst>
          </p:cNvPr>
          <p:cNvSpPr>
            <a:spLocks noGrp="1"/>
          </p:cNvSpPr>
          <p:nvPr>
            <p:ph type="title"/>
          </p:nvPr>
        </p:nvSpPr>
        <p:spPr>
          <a:xfrm>
            <a:off x="932330" y="769870"/>
            <a:ext cx="4534616" cy="1243901"/>
          </a:xfrm>
        </p:spPr>
        <p:txBody>
          <a:bodyPr anchor="ctr">
            <a:noAutofit/>
          </a:bodyPr>
          <a:lstStyle/>
          <a:p>
            <a:r>
              <a:rPr lang="en-US" sz="4000" dirty="0"/>
              <a:t>NYPD Complaint Historic Data</a:t>
            </a:r>
          </a:p>
        </p:txBody>
      </p:sp>
      <p:pic>
        <p:nvPicPr>
          <p:cNvPr id="5" name="Picture Placeholder 4">
            <a:extLst>
              <a:ext uri="{FF2B5EF4-FFF2-40B4-BE49-F238E27FC236}">
                <a16:creationId xmlns:a16="http://schemas.microsoft.com/office/drawing/2014/main" id="{ACFF3202-18BE-CC39-4255-28F3DCD4C80E}"/>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3036" b="13036"/>
          <a:stretch/>
        </p:blipFill>
        <p:spPr>
          <a:xfrm>
            <a:off x="3924300" y="10"/>
            <a:ext cx="8267700" cy="6857990"/>
          </a:xfrm>
          <a:noFill/>
        </p:spPr>
      </p:pic>
      <p:pic>
        <p:nvPicPr>
          <p:cNvPr id="8" name="Picture Placeholder 4">
            <a:extLst>
              <a:ext uri="{FF2B5EF4-FFF2-40B4-BE49-F238E27FC236}">
                <a16:creationId xmlns:a16="http://schemas.microsoft.com/office/drawing/2014/main" id="{CBB0EB83-2868-1DC6-3CC3-2243F9DF09C5}"/>
              </a:ext>
            </a:extLst>
          </p:cNvPr>
          <p:cNvPicPr>
            <a:picLocks noChangeAspect="1"/>
          </p:cNvPicPr>
          <p:nvPr/>
        </p:nvPicPr>
        <p:blipFill>
          <a:blip r:embed="rId4">
            <a:extLst>
              <a:ext uri="{28A0092B-C50C-407E-A947-70E740481C1C}">
                <a14:useLocalDpi xmlns:a14="http://schemas.microsoft.com/office/drawing/2010/main" val="0"/>
              </a:ext>
            </a:extLst>
          </a:blip>
          <a:srcRect t="26274" b="26274"/>
          <a:stretch/>
        </p:blipFill>
        <p:spPr>
          <a:xfrm>
            <a:off x="3924300" y="0"/>
            <a:ext cx="8267700" cy="6857990"/>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4509" h="6858000">
                <a:moveTo>
                  <a:pt x="3426278" y="0"/>
                </a:moveTo>
                <a:lnTo>
                  <a:pt x="3440072" y="37000"/>
                </a:lnTo>
                <a:lnTo>
                  <a:pt x="3440072" y="0"/>
                </a:lnTo>
                <a:lnTo>
                  <a:pt x="8464509" y="0"/>
                </a:lnTo>
                <a:lnTo>
                  <a:pt x="8464509" y="6858000"/>
                </a:lnTo>
                <a:lnTo>
                  <a:pt x="0" y="6858000"/>
                </a:lnTo>
                <a:lnTo>
                  <a:pt x="3426278" y="0"/>
                </a:lnTo>
                <a:close/>
              </a:path>
            </a:pathLst>
          </a:custGeom>
          <a:noFill/>
        </p:spPr>
      </p:pic>
    </p:spTree>
    <p:extLst>
      <p:ext uri="{BB962C8B-B14F-4D97-AF65-F5344CB8AC3E}">
        <p14:creationId xmlns:p14="http://schemas.microsoft.com/office/powerpoint/2010/main" val="307285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A04CCC4-10E5-9463-D496-238A473A44F5}"/>
              </a:ext>
            </a:extLst>
          </p:cNvPr>
          <p:cNvSpPr>
            <a:spLocks noGrp="1"/>
          </p:cNvSpPr>
          <p:nvPr>
            <p:ph idx="1"/>
          </p:nvPr>
        </p:nvSpPr>
        <p:spPr>
          <a:xfrm>
            <a:off x="608479" y="1219200"/>
            <a:ext cx="10975042" cy="5124450"/>
          </a:xfrm>
        </p:spPr>
        <p:txBody>
          <a:bodyPr>
            <a:normAutofit fontScale="25000" lnSpcReduction="20000"/>
          </a:bodyPr>
          <a:lstStyle/>
          <a:p>
            <a:r>
              <a:rPr lang="en-US" sz="9600" dirty="0"/>
              <a:t>Peak in the Afternoon: The afternoon period exhibits the highest concentration of incidents across various crime types, indicating that this time is particularly active for criminal activity.</a:t>
            </a:r>
          </a:p>
          <a:p>
            <a:r>
              <a:rPr lang="en-US" sz="9600" dirty="0"/>
              <a:t>Petit Larceny Dominance: Petit larceny incidents are consistently high across all time periods, especially in the afternoon and evening. This trend suggests that theft-related crimes are a recurring issue throughout the day.</a:t>
            </a:r>
          </a:p>
          <a:p>
            <a:r>
              <a:rPr lang="en-US" sz="9600" dirty="0"/>
              <a:t>Crime Type Variation by Time: Certain crimes, like harassment and assault, show higher frequencies in the evening, while others, such as grand larceny, peak during the afternoon. This reflects distinct patterns in when specific types of crimes are more likely to occur.</a:t>
            </a:r>
          </a:p>
          <a:p>
            <a:r>
              <a:rPr lang="en-US" sz="9600" dirty="0"/>
              <a:t>Lower Incidents at Night: The night period shows a generally lower count across most crime types, potentially indicating effective deterrents or reduced opportunity for certain crimes during this time.</a:t>
            </a:r>
          </a:p>
          <a:p>
            <a:r>
              <a:rPr lang="en-US" sz="9600" dirty="0"/>
              <a:t>Unique Trends for Specific Crimes: Some crime types, like burglary and vehicle-related offenses, appear to spike during particular times, reflecting targeted periods for these activities.</a:t>
            </a:r>
          </a:p>
          <a:p>
            <a:endParaRPr lang="en-US" dirty="0"/>
          </a:p>
        </p:txBody>
      </p:sp>
      <p:sp>
        <p:nvSpPr>
          <p:cNvPr id="3" name="Title 2">
            <a:extLst>
              <a:ext uri="{FF2B5EF4-FFF2-40B4-BE49-F238E27FC236}">
                <a16:creationId xmlns:a16="http://schemas.microsoft.com/office/drawing/2014/main" id="{58459B61-454E-D0A8-0E03-0733FE6E5BBE}"/>
              </a:ext>
            </a:extLst>
          </p:cNvPr>
          <p:cNvSpPr>
            <a:spLocks noGrp="1"/>
          </p:cNvSpPr>
          <p:nvPr>
            <p:ph type="title"/>
          </p:nvPr>
        </p:nvSpPr>
        <p:spPr>
          <a:xfrm>
            <a:off x="608479" y="575408"/>
            <a:ext cx="10452849" cy="643792"/>
          </a:xfrm>
        </p:spPr>
        <p:txBody>
          <a:bodyPr>
            <a:normAutofit fontScale="90000"/>
          </a:bodyPr>
          <a:lstStyle/>
          <a:p>
            <a:r>
              <a:rPr lang="en-US" dirty="0"/>
              <a:t>Observation</a:t>
            </a:r>
          </a:p>
        </p:txBody>
      </p:sp>
    </p:spTree>
    <p:extLst>
      <p:ext uri="{BB962C8B-B14F-4D97-AF65-F5344CB8AC3E}">
        <p14:creationId xmlns:p14="http://schemas.microsoft.com/office/powerpoint/2010/main" val="41804675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A7B412-826C-4FE6-53B9-9B672C54F9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B85601-4EF4-DFF5-F796-C34FCEED49B3}"/>
              </a:ext>
            </a:extLst>
          </p:cNvPr>
          <p:cNvSpPr>
            <a:spLocks noGrp="1"/>
          </p:cNvSpPr>
          <p:nvPr>
            <p:ph type="title"/>
          </p:nvPr>
        </p:nvSpPr>
        <p:spPr>
          <a:xfrm>
            <a:off x="570379" y="473960"/>
            <a:ext cx="10452849" cy="910492"/>
          </a:xfrm>
        </p:spPr>
        <p:txBody>
          <a:bodyPr anchor="ctr">
            <a:normAutofit/>
          </a:bodyPr>
          <a:lstStyle/>
          <a:p>
            <a:r>
              <a:rPr lang="en-US" sz="4000" dirty="0"/>
              <a:t>Contd.,</a:t>
            </a:r>
          </a:p>
        </p:txBody>
      </p:sp>
      <p:pic>
        <p:nvPicPr>
          <p:cNvPr id="7" name="Content Placeholder 6" descr="A screenshot of a graph&#10;&#10;Description automatically generated">
            <a:extLst>
              <a:ext uri="{FF2B5EF4-FFF2-40B4-BE49-F238E27FC236}">
                <a16:creationId xmlns:a16="http://schemas.microsoft.com/office/drawing/2014/main" id="{67492406-529E-D51F-5E23-CCBBFD4EA2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0379" y="1262694"/>
            <a:ext cx="5486400" cy="5121346"/>
          </a:xfrm>
        </p:spPr>
      </p:pic>
      <p:pic>
        <p:nvPicPr>
          <p:cNvPr id="8" name="Content Placeholder 5" descr="A diagram of a graph&#10;&#10;Description automatically generated with medium confidence">
            <a:extLst>
              <a:ext uri="{FF2B5EF4-FFF2-40B4-BE49-F238E27FC236}">
                <a16:creationId xmlns:a16="http://schemas.microsoft.com/office/drawing/2014/main" id="{99FA8E2E-F8AE-83A8-1A2D-B5DD0F4C56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9541" y="1262694"/>
            <a:ext cx="5212080" cy="5122599"/>
          </a:xfrm>
          <a:prstGeom prst="rect">
            <a:avLst/>
          </a:prstGeom>
        </p:spPr>
      </p:pic>
    </p:spTree>
    <p:extLst>
      <p:ext uri="{BB962C8B-B14F-4D97-AF65-F5344CB8AC3E}">
        <p14:creationId xmlns:p14="http://schemas.microsoft.com/office/powerpoint/2010/main" val="37928271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2DC0F-D767-CA90-82B9-E90A09A37CAD}"/>
              </a:ext>
            </a:extLst>
          </p:cNvPr>
          <p:cNvSpPr>
            <a:spLocks noGrp="1"/>
          </p:cNvSpPr>
          <p:nvPr>
            <p:ph type="title"/>
          </p:nvPr>
        </p:nvSpPr>
        <p:spPr>
          <a:xfrm>
            <a:off x="419101" y="569879"/>
            <a:ext cx="10452849" cy="910492"/>
          </a:xfrm>
        </p:spPr>
        <p:txBody>
          <a:bodyPr/>
          <a:lstStyle/>
          <a:p>
            <a:r>
              <a:rPr lang="en-US" dirty="0"/>
              <a:t>Pearson Correlation Observation</a:t>
            </a:r>
          </a:p>
        </p:txBody>
      </p:sp>
      <p:sp>
        <p:nvSpPr>
          <p:cNvPr id="3" name="TextBox 2">
            <a:extLst>
              <a:ext uri="{FF2B5EF4-FFF2-40B4-BE49-F238E27FC236}">
                <a16:creationId xmlns:a16="http://schemas.microsoft.com/office/drawing/2014/main" id="{DA5A1A01-4266-B820-2C7C-EE8EFC706E00}"/>
              </a:ext>
            </a:extLst>
          </p:cNvPr>
          <p:cNvSpPr txBox="1"/>
          <p:nvPr/>
        </p:nvSpPr>
        <p:spPr>
          <a:xfrm>
            <a:off x="419099" y="1480371"/>
            <a:ext cx="11353800" cy="4247317"/>
          </a:xfrm>
          <a:prstGeom prst="rect">
            <a:avLst/>
          </a:prstGeom>
          <a:noFill/>
        </p:spPr>
        <p:txBody>
          <a:bodyPr wrap="square" rtlCol="0">
            <a:spAutoFit/>
          </a:bodyPr>
          <a:lstStyle/>
          <a:p>
            <a:r>
              <a:rPr lang="en-US" sz="2800" b="1" dirty="0"/>
              <a:t>What relationships exist between various factors like location, time, and crime type?</a:t>
            </a:r>
          </a:p>
          <a:p>
            <a:pPr marL="457200" indent="-457200">
              <a:buFont typeface="Arial" panose="020B0604020202020204" pitchFamily="34" charset="0"/>
              <a:buChar char="•"/>
            </a:pPr>
            <a:r>
              <a:rPr lang="en-US" sz="2800" dirty="0"/>
              <a:t>Strong positive correlations are observed between X_COORD_CD and Y_COORD_CD (0.78), suggesting crime incidents tend to cluster in certain areas.</a:t>
            </a:r>
          </a:p>
          <a:p>
            <a:pPr marL="457200" indent="-457200">
              <a:buFont typeface="Arial" panose="020B0604020202020204" pitchFamily="34" charset="0"/>
              <a:buChar char="•"/>
            </a:pPr>
            <a:r>
              <a:rPr lang="en-US" sz="2800" dirty="0"/>
              <a:t>ADDR_PCT_CD and TRANSIT_DISTRICT show moderate correlation (0.54), indicating a link between precincts and transit areas.</a:t>
            </a:r>
          </a:p>
          <a:p>
            <a:pPr marL="342900" indent="-342900">
              <a:buFont typeface="Arial" panose="020B0604020202020204" pitchFamily="34" charset="0"/>
              <a:buChar char="•"/>
            </a:pPr>
            <a:r>
              <a:rPr lang="en-US" sz="2800" dirty="0"/>
              <a:t>Latitude and Longitude exhibit a near-zero correlation (-0.02), implying minimal direct relationship between these geographic features.</a:t>
            </a:r>
          </a:p>
          <a:p>
            <a:endParaRPr lang="en-US" dirty="0"/>
          </a:p>
        </p:txBody>
      </p:sp>
    </p:spTree>
    <p:extLst>
      <p:ext uri="{BB962C8B-B14F-4D97-AF65-F5344CB8AC3E}">
        <p14:creationId xmlns:p14="http://schemas.microsoft.com/office/powerpoint/2010/main" val="11304849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0E6636-BA98-3845-F94E-D72E9F5A5C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E59A77-15F4-73D9-C2BB-D6D32132CF4C}"/>
              </a:ext>
            </a:extLst>
          </p:cNvPr>
          <p:cNvSpPr>
            <a:spLocks noGrp="1"/>
          </p:cNvSpPr>
          <p:nvPr>
            <p:ph type="title"/>
          </p:nvPr>
        </p:nvSpPr>
        <p:spPr>
          <a:xfrm>
            <a:off x="570379" y="473960"/>
            <a:ext cx="10452849" cy="910492"/>
          </a:xfrm>
        </p:spPr>
        <p:txBody>
          <a:bodyPr anchor="ctr">
            <a:normAutofit/>
          </a:bodyPr>
          <a:lstStyle/>
          <a:p>
            <a:r>
              <a:rPr lang="en-US" sz="4000" dirty="0"/>
              <a:t>Spearman Correlation Observation</a:t>
            </a:r>
          </a:p>
        </p:txBody>
      </p:sp>
      <p:sp>
        <p:nvSpPr>
          <p:cNvPr id="9" name="Content Placeholder 8">
            <a:extLst>
              <a:ext uri="{FF2B5EF4-FFF2-40B4-BE49-F238E27FC236}">
                <a16:creationId xmlns:a16="http://schemas.microsoft.com/office/drawing/2014/main" id="{BA2D9AA2-9F31-4DE1-108D-B230A490395C}"/>
              </a:ext>
            </a:extLst>
          </p:cNvPr>
          <p:cNvSpPr>
            <a:spLocks noGrp="1"/>
          </p:cNvSpPr>
          <p:nvPr>
            <p:ph idx="1"/>
          </p:nvPr>
        </p:nvSpPr>
        <p:spPr>
          <a:xfrm>
            <a:off x="570379" y="1384452"/>
            <a:ext cx="11051242" cy="5202940"/>
          </a:xfrm>
        </p:spPr>
        <p:txBody>
          <a:bodyPr>
            <a:normAutofit fontScale="92500" lnSpcReduction="20000"/>
          </a:bodyPr>
          <a:lstStyle/>
          <a:p>
            <a:r>
              <a:rPr lang="en-US" sz="3000" dirty="0"/>
              <a:t>X_COORD_CD and Y_COORD_CD maintain a strong positive correlation (0.80), reinforcing the geographic concentration pattern, where incidents cluster within certain areas.</a:t>
            </a:r>
          </a:p>
          <a:p>
            <a:r>
              <a:rPr lang="en-US" sz="3000" dirty="0"/>
              <a:t>ADDR_PCT_CD also shows a notable correlation with TRANSIT_DISTRICT (0.52), aligning with precinct distributions relative to transit areas.</a:t>
            </a:r>
          </a:p>
          <a:p>
            <a:pPr marL="342900" indent="-342900">
              <a:buFont typeface="Arial" panose="020B0604020202020204" pitchFamily="34" charset="0"/>
              <a:buChar char="•"/>
            </a:pPr>
            <a:r>
              <a:rPr lang="en-US" sz="3000" dirty="0"/>
              <a:t>CMPLNT_NUM and ADDR_PCT_CD exhibit a slight positive correlation (0.13), which may suggest a weak association between complaint records and precinct locations.</a:t>
            </a:r>
          </a:p>
          <a:p>
            <a:r>
              <a:rPr lang="en-US" sz="3000" dirty="0"/>
              <a:t>Time Features: The correlation between Year, Month, and Hour suggests some consistency in incident frequency across time, though these correlations are weaker than those seen with location-based features.</a:t>
            </a:r>
          </a:p>
          <a:p>
            <a:endParaRPr lang="en-US" dirty="0"/>
          </a:p>
        </p:txBody>
      </p:sp>
    </p:spTree>
    <p:extLst>
      <p:ext uri="{BB962C8B-B14F-4D97-AF65-F5344CB8AC3E}">
        <p14:creationId xmlns:p14="http://schemas.microsoft.com/office/powerpoint/2010/main" val="3486968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6E724-3B92-D4C8-DBE9-78A563EBB7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91931C-07F1-3C49-4502-0C15516DBAE1}"/>
              </a:ext>
            </a:extLst>
          </p:cNvPr>
          <p:cNvSpPr>
            <a:spLocks noGrp="1"/>
          </p:cNvSpPr>
          <p:nvPr>
            <p:ph type="title"/>
          </p:nvPr>
        </p:nvSpPr>
        <p:spPr>
          <a:xfrm>
            <a:off x="570379" y="473960"/>
            <a:ext cx="10452849" cy="910492"/>
          </a:xfrm>
        </p:spPr>
        <p:txBody>
          <a:bodyPr anchor="ctr">
            <a:normAutofit/>
          </a:bodyPr>
          <a:lstStyle/>
          <a:p>
            <a:r>
              <a:rPr lang="en-US" sz="4000" dirty="0"/>
              <a:t>Contd.,</a:t>
            </a:r>
          </a:p>
        </p:txBody>
      </p:sp>
      <p:pic>
        <p:nvPicPr>
          <p:cNvPr id="7" name="Content Placeholder 6" descr="A screenshot of a computer screen&#10;&#10;Description automatically generated">
            <a:extLst>
              <a:ext uri="{FF2B5EF4-FFF2-40B4-BE49-F238E27FC236}">
                <a16:creationId xmlns:a16="http://schemas.microsoft.com/office/drawing/2014/main" id="{76403D73-4361-70E0-F6F2-E30D9F7D8E2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4001" y="594360"/>
            <a:ext cx="8259227" cy="5669280"/>
          </a:xfrm>
        </p:spPr>
      </p:pic>
    </p:spTree>
    <p:extLst>
      <p:ext uri="{BB962C8B-B14F-4D97-AF65-F5344CB8AC3E}">
        <p14:creationId xmlns:p14="http://schemas.microsoft.com/office/powerpoint/2010/main" val="10281880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2F1F6-17F9-3ADD-8CD7-201FE97A55C5}"/>
              </a:ext>
            </a:extLst>
          </p:cNvPr>
          <p:cNvSpPr>
            <a:spLocks noGrp="1"/>
          </p:cNvSpPr>
          <p:nvPr>
            <p:ph type="title"/>
          </p:nvPr>
        </p:nvSpPr>
        <p:spPr>
          <a:xfrm>
            <a:off x="381000" y="369332"/>
            <a:ext cx="10452849" cy="910492"/>
          </a:xfrm>
        </p:spPr>
        <p:txBody>
          <a:bodyPr/>
          <a:lstStyle/>
          <a:p>
            <a:r>
              <a:rPr lang="en-US" dirty="0"/>
              <a:t>Observation</a:t>
            </a:r>
          </a:p>
        </p:txBody>
      </p:sp>
      <p:sp>
        <p:nvSpPr>
          <p:cNvPr id="3" name="TextBox 2">
            <a:extLst>
              <a:ext uri="{FF2B5EF4-FFF2-40B4-BE49-F238E27FC236}">
                <a16:creationId xmlns:a16="http://schemas.microsoft.com/office/drawing/2014/main" id="{882E4525-F591-14FE-712B-527F073A9682}"/>
              </a:ext>
            </a:extLst>
          </p:cNvPr>
          <p:cNvSpPr txBox="1"/>
          <p:nvPr/>
        </p:nvSpPr>
        <p:spPr>
          <a:xfrm>
            <a:off x="381000" y="1225689"/>
            <a:ext cx="11468100" cy="5262979"/>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rPr>
              <a:t>Age Group ‘Unknown’: The ‘Unknown’ age group has a wide range of offense types, suggesting that cases with unspecified age are more varied in nature. This group shows more variability and some outliers, indicating a broad distribution of offenses.</a:t>
            </a:r>
          </a:p>
          <a:p>
            <a:pPr marL="285750" indent="-285750">
              <a:buFont typeface="Arial" panose="020B0604020202020204" pitchFamily="34" charset="0"/>
              <a:buChar char="•"/>
            </a:pPr>
            <a:r>
              <a:rPr lang="en-US" sz="2400" dirty="0">
                <a:solidFill>
                  <a:schemeClr val="bg1"/>
                </a:solidFill>
              </a:rPr>
              <a:t>Young Adults (18-24): Offenses committed by young adults (18-24) seem relatively consistent across types, with a smaller spread, indicating that they might be involved in certain types of crimes more frequently than others.</a:t>
            </a:r>
          </a:p>
          <a:p>
            <a:pPr marL="285750" indent="-285750">
              <a:buFont typeface="Arial" panose="020B0604020202020204" pitchFamily="34" charset="0"/>
              <a:buChar char="•"/>
            </a:pPr>
            <a:r>
              <a:rPr lang="en-US" sz="2400" dirty="0">
                <a:solidFill>
                  <a:schemeClr val="bg1"/>
                </a:solidFill>
              </a:rPr>
              <a:t>Older Adults (45-64): The age group 45-64 has a slightly broader spread compared to younger adults, showing involvement in a wider variety of offense types.</a:t>
            </a:r>
          </a:p>
          <a:p>
            <a:pPr marL="285750" indent="-285750">
              <a:buFont typeface="Arial" panose="020B0604020202020204" pitchFamily="34" charset="0"/>
              <a:buChar char="•"/>
            </a:pPr>
            <a:r>
              <a:rPr lang="en-US" sz="2400" dirty="0">
                <a:solidFill>
                  <a:schemeClr val="bg1"/>
                </a:solidFill>
              </a:rPr>
              <a:t>Elderly Group (65+): The 65+ age group has limited data points, suggesting lower involvement in crime. This is expected, as older adults typically have lower crime rates.</a:t>
            </a:r>
          </a:p>
          <a:p>
            <a:pPr marL="285750" indent="-285750">
              <a:buFont typeface="Arial" panose="020B0604020202020204" pitchFamily="34" charset="0"/>
              <a:buChar char="•"/>
            </a:pPr>
            <a:r>
              <a:rPr lang="en-US" sz="2400" dirty="0">
                <a:solidFill>
                  <a:schemeClr val="bg1"/>
                </a:solidFill>
              </a:rPr>
              <a:t>Outliers by Age Group: Outliers appear across multiple age groups, especially within the ‘Unknown’ category. They represent specific offense types that are less common for the respective age groups. There are notable outliers in offenses like “Petit Larceny” and “Assault,” which may indicate that these offenses occur unexpectedly.</a:t>
            </a:r>
          </a:p>
        </p:txBody>
      </p:sp>
    </p:spTree>
    <p:extLst>
      <p:ext uri="{BB962C8B-B14F-4D97-AF65-F5344CB8AC3E}">
        <p14:creationId xmlns:p14="http://schemas.microsoft.com/office/powerpoint/2010/main" val="10649618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4B28FE-9017-7871-7E3D-A791B07197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76A142-1B5C-EC8A-675B-631BBBDD3980}"/>
              </a:ext>
            </a:extLst>
          </p:cNvPr>
          <p:cNvSpPr>
            <a:spLocks noGrp="1"/>
          </p:cNvSpPr>
          <p:nvPr>
            <p:ph type="title"/>
          </p:nvPr>
        </p:nvSpPr>
        <p:spPr>
          <a:xfrm>
            <a:off x="570379" y="473960"/>
            <a:ext cx="10452849" cy="910492"/>
          </a:xfrm>
        </p:spPr>
        <p:txBody>
          <a:bodyPr anchor="ctr">
            <a:normAutofit/>
          </a:bodyPr>
          <a:lstStyle/>
          <a:p>
            <a:r>
              <a:rPr lang="en-US" sz="4000" dirty="0"/>
              <a:t>Contd.,</a:t>
            </a:r>
          </a:p>
        </p:txBody>
      </p:sp>
      <p:pic>
        <p:nvPicPr>
          <p:cNvPr id="6" name="Content Placeholder 5" descr="A diagram of a graph&#10;&#10;Description automatically generated">
            <a:extLst>
              <a:ext uri="{FF2B5EF4-FFF2-40B4-BE49-F238E27FC236}">
                <a16:creationId xmlns:a16="http://schemas.microsoft.com/office/drawing/2014/main" id="{1D126232-94FB-1913-3336-4B3F59E5396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57442" y="640080"/>
            <a:ext cx="5477116" cy="5577840"/>
          </a:xfrm>
        </p:spPr>
      </p:pic>
    </p:spTree>
    <p:extLst>
      <p:ext uri="{BB962C8B-B14F-4D97-AF65-F5344CB8AC3E}">
        <p14:creationId xmlns:p14="http://schemas.microsoft.com/office/powerpoint/2010/main" val="31610280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AD268-7B70-1719-B245-11F902954E2D}"/>
              </a:ext>
            </a:extLst>
          </p:cNvPr>
          <p:cNvSpPr>
            <a:spLocks noGrp="1"/>
          </p:cNvSpPr>
          <p:nvPr>
            <p:ph type="title"/>
          </p:nvPr>
        </p:nvSpPr>
        <p:spPr/>
        <p:txBody>
          <a:bodyPr/>
          <a:lstStyle/>
          <a:p>
            <a:r>
              <a:rPr lang="en-US" dirty="0"/>
              <a:t>Observation</a:t>
            </a:r>
          </a:p>
        </p:txBody>
      </p:sp>
      <p:sp>
        <p:nvSpPr>
          <p:cNvPr id="3" name="TextBox 2">
            <a:extLst>
              <a:ext uri="{FF2B5EF4-FFF2-40B4-BE49-F238E27FC236}">
                <a16:creationId xmlns:a16="http://schemas.microsoft.com/office/drawing/2014/main" id="{C1CA689C-9DEC-0CDE-20E1-8FEFDE655009}"/>
              </a:ext>
            </a:extLst>
          </p:cNvPr>
          <p:cNvSpPr txBox="1"/>
          <p:nvPr/>
        </p:nvSpPr>
        <p:spPr>
          <a:xfrm>
            <a:off x="1143000" y="1804221"/>
            <a:ext cx="10242178"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rPr>
              <a:t>High-Incidence Locations:</a:t>
            </a:r>
          </a:p>
          <a:p>
            <a:r>
              <a:rPr lang="en-US" sz="2400" dirty="0">
                <a:solidFill>
                  <a:schemeClr val="bg1"/>
                </a:solidFill>
              </a:rPr>
              <a:t>Incidents are densely clustered around latitude 40.7 to 40.9 and longitude -73.9 to -74.1, indicating these geographical coordinates as high-crime areas.</a:t>
            </a:r>
          </a:p>
          <a:p>
            <a:pPr marL="285750" indent="-285750">
              <a:buFont typeface="Arial" panose="020B0604020202020204" pitchFamily="34" charset="0"/>
              <a:buChar char="•"/>
            </a:pPr>
            <a:r>
              <a:rPr lang="en-US" sz="2400" dirty="0">
                <a:solidFill>
                  <a:schemeClr val="bg1"/>
                </a:solidFill>
              </a:rPr>
              <a:t>Peak Crime Hours:</a:t>
            </a:r>
          </a:p>
          <a:p>
            <a:r>
              <a:rPr lang="en-US" sz="2400" dirty="0">
                <a:solidFill>
                  <a:schemeClr val="bg1"/>
                </a:solidFill>
              </a:rPr>
              <a:t>The distribution along the ‘Hour’ axis shows higher incident frequencies in the late evening to early morning hours, around 18:00 to 02:00, suggesting that crime rates may be elevated during these times.</a:t>
            </a:r>
          </a:p>
          <a:p>
            <a:pPr marL="285750" indent="-285750">
              <a:buFont typeface="Arial" panose="020B0604020202020204" pitchFamily="34" charset="0"/>
              <a:buChar char="•"/>
            </a:pPr>
            <a:r>
              <a:rPr lang="en-US" sz="2400" dirty="0">
                <a:solidFill>
                  <a:schemeClr val="bg1"/>
                </a:solidFill>
              </a:rPr>
              <a:t>Hotspots:</a:t>
            </a:r>
          </a:p>
          <a:p>
            <a:r>
              <a:rPr lang="en-US" sz="2400" dirty="0">
                <a:solidFill>
                  <a:schemeClr val="bg1"/>
                </a:solidFill>
              </a:rPr>
              <a:t>Combining location and time, the highest concentration of incidents occurs around latitude 40.7 to 40.9 and longitude -73.9 to -74.1 during the evening and night hours, highlighting this range as a critical hotspot for targeted interventions.</a:t>
            </a:r>
          </a:p>
        </p:txBody>
      </p:sp>
    </p:spTree>
    <p:extLst>
      <p:ext uri="{BB962C8B-B14F-4D97-AF65-F5344CB8AC3E}">
        <p14:creationId xmlns:p14="http://schemas.microsoft.com/office/powerpoint/2010/main" val="1495292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74B12-49AB-BF5C-FB69-C76B96B86333}"/>
              </a:ext>
            </a:extLst>
          </p:cNvPr>
          <p:cNvSpPr>
            <a:spLocks noGrp="1"/>
          </p:cNvSpPr>
          <p:nvPr>
            <p:ph type="title"/>
          </p:nvPr>
        </p:nvSpPr>
        <p:spPr>
          <a:xfrm>
            <a:off x="628650" y="684179"/>
            <a:ext cx="10452849" cy="910492"/>
          </a:xfrm>
        </p:spPr>
        <p:txBody>
          <a:bodyPr/>
          <a:lstStyle/>
          <a:p>
            <a:r>
              <a:rPr lang="en-US" dirty="0"/>
              <a:t>Key Takeaways</a:t>
            </a:r>
          </a:p>
        </p:txBody>
      </p:sp>
      <p:sp>
        <p:nvSpPr>
          <p:cNvPr id="3" name="TextBox 2">
            <a:extLst>
              <a:ext uri="{FF2B5EF4-FFF2-40B4-BE49-F238E27FC236}">
                <a16:creationId xmlns:a16="http://schemas.microsoft.com/office/drawing/2014/main" id="{3912FCC0-4F0B-FE2F-1426-0E2EBC8B728B}"/>
              </a:ext>
            </a:extLst>
          </p:cNvPr>
          <p:cNvSpPr txBox="1"/>
          <p:nvPr/>
        </p:nvSpPr>
        <p:spPr>
          <a:xfrm>
            <a:off x="628650" y="1594671"/>
            <a:ext cx="11049000" cy="4832092"/>
          </a:xfrm>
          <a:prstGeom prst="rect">
            <a:avLst/>
          </a:prstGeom>
          <a:noFill/>
        </p:spPr>
        <p:txBody>
          <a:bodyPr wrap="square" rtlCol="0">
            <a:spAutoFit/>
          </a:bodyPr>
          <a:lstStyle/>
          <a:p>
            <a:pPr marL="342900" indent="-342900">
              <a:buFont typeface="Arial" panose="020B0604020202020204" pitchFamily="34" charset="0"/>
              <a:buChar char="•"/>
            </a:pPr>
            <a:r>
              <a:rPr lang="en-US" sz="2800" b="1" dirty="0"/>
              <a:t>What are the most common types of crimes in the dataset?</a:t>
            </a:r>
          </a:p>
          <a:p>
            <a:r>
              <a:rPr lang="en-US" sz="2800" dirty="0"/>
              <a:t>The analysis shows that “Petit Larceny” and “Harassment” are among the most frequently occurring crimes, each with over 200 recorded incidents. These insights point towards a trend of non-violent yet frequent offenses dominating the dataset.</a:t>
            </a:r>
          </a:p>
          <a:p>
            <a:pPr marL="342900" indent="-342900">
              <a:buFont typeface="Arial" panose="020B0604020202020204" pitchFamily="34" charset="0"/>
              <a:buChar char="•"/>
            </a:pPr>
            <a:r>
              <a:rPr lang="en-US" sz="2800" b="1" dirty="0"/>
              <a:t>How does crime distribution vary across different boroughs?</a:t>
            </a:r>
          </a:p>
          <a:p>
            <a:r>
              <a:rPr lang="en-US" sz="2800" dirty="0"/>
              <a:t>The data indicates that Manhattan and Brooklyn see the highest concentration of crime incidents, especially for offenses like “Petit Larceny” and “Harassment,” each exceeding 150 incidents. Staten Island, on the other hand, has significantly fewer recorded crimes, highlighting it as a relatively low-crime area.</a:t>
            </a:r>
          </a:p>
        </p:txBody>
      </p:sp>
    </p:spTree>
    <p:extLst>
      <p:ext uri="{BB962C8B-B14F-4D97-AF65-F5344CB8AC3E}">
        <p14:creationId xmlns:p14="http://schemas.microsoft.com/office/powerpoint/2010/main" val="39305075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5BC688-4DAB-E097-2D27-854ABD4F91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77C284-2B58-AFC4-9457-2625A862F00A}"/>
              </a:ext>
            </a:extLst>
          </p:cNvPr>
          <p:cNvSpPr>
            <a:spLocks noGrp="1"/>
          </p:cNvSpPr>
          <p:nvPr>
            <p:ph type="title"/>
          </p:nvPr>
        </p:nvSpPr>
        <p:spPr>
          <a:xfrm>
            <a:off x="628650" y="684179"/>
            <a:ext cx="10452849" cy="910492"/>
          </a:xfrm>
        </p:spPr>
        <p:txBody>
          <a:bodyPr/>
          <a:lstStyle/>
          <a:p>
            <a:r>
              <a:rPr lang="en-US" dirty="0"/>
              <a:t>Contd.,</a:t>
            </a:r>
          </a:p>
        </p:txBody>
      </p:sp>
      <p:sp>
        <p:nvSpPr>
          <p:cNvPr id="3" name="TextBox 2">
            <a:extLst>
              <a:ext uri="{FF2B5EF4-FFF2-40B4-BE49-F238E27FC236}">
                <a16:creationId xmlns:a16="http://schemas.microsoft.com/office/drawing/2014/main" id="{7B63E5A3-769C-B65C-3F39-8D96787FA5E8}"/>
              </a:ext>
            </a:extLst>
          </p:cNvPr>
          <p:cNvSpPr txBox="1"/>
          <p:nvPr/>
        </p:nvSpPr>
        <p:spPr>
          <a:xfrm>
            <a:off x="628650" y="1766121"/>
            <a:ext cx="11049000" cy="5201424"/>
          </a:xfrm>
          <a:prstGeom prst="rect">
            <a:avLst/>
          </a:prstGeom>
          <a:noFill/>
        </p:spPr>
        <p:txBody>
          <a:bodyPr wrap="square" rtlCol="0">
            <a:spAutoFit/>
          </a:bodyPr>
          <a:lstStyle/>
          <a:p>
            <a:pPr marL="342900" indent="-342900">
              <a:buFont typeface="Arial" panose="020B0604020202020204" pitchFamily="34" charset="0"/>
              <a:buChar char="•"/>
            </a:pPr>
            <a:r>
              <a:rPr lang="en-US" sz="2800" b="1" dirty="0"/>
              <a:t>Are there particular time periods when crime is more likely to occur?</a:t>
            </a:r>
          </a:p>
          <a:p>
            <a:r>
              <a:rPr lang="en-US" sz="2800" dirty="0"/>
              <a:t>Analysis by time period shows that evening hours see the highest crime rates, with incidents frequently surpassing 60 during these hours. Night hours follow closely, suggesting that criminal activities are more concentrated during late hours.</a:t>
            </a:r>
          </a:p>
          <a:p>
            <a:pPr marL="342900" indent="-342900">
              <a:buFont typeface="Arial" panose="020B0604020202020204" pitchFamily="34" charset="0"/>
              <a:buChar char="•"/>
            </a:pPr>
            <a:r>
              <a:rPr lang="en-US" sz="2800" b="1" dirty="0"/>
              <a:t>How do crime patterns correlate with geographical locations?</a:t>
            </a:r>
          </a:p>
          <a:p>
            <a:r>
              <a:rPr lang="en-US" sz="2800" dirty="0"/>
              <a:t>The 3D scatter plot indicates that higher crime density is observed around the latitude of 40.7 and longitude of -74.0, aligning with central areas of New York City. Crimes are also more concentrated during early evening hours, around 18:00-21:00, reflecting potential crime hotspots in specific NYC areas.</a:t>
            </a:r>
          </a:p>
          <a:p>
            <a:endParaRPr lang="en-US" sz="2800" dirty="0"/>
          </a:p>
          <a:p>
            <a:endParaRPr lang="en-US" sz="2400" dirty="0"/>
          </a:p>
        </p:txBody>
      </p:sp>
    </p:spTree>
    <p:extLst>
      <p:ext uri="{BB962C8B-B14F-4D97-AF65-F5344CB8AC3E}">
        <p14:creationId xmlns:p14="http://schemas.microsoft.com/office/powerpoint/2010/main" val="2022433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B51C228-B9D7-6F4B-9504-969693D47FD5}"/>
              </a:ext>
            </a:extLst>
          </p:cNvPr>
          <p:cNvSpPr>
            <a:spLocks noGrp="1"/>
          </p:cNvSpPr>
          <p:nvPr>
            <p:ph type="title"/>
          </p:nvPr>
        </p:nvSpPr>
        <p:spPr>
          <a:xfrm>
            <a:off x="8376516" y="811732"/>
            <a:ext cx="3815484" cy="2617268"/>
          </a:xfrm>
        </p:spPr>
        <p:txBody>
          <a:bodyPr>
            <a:normAutofit/>
          </a:bodyPr>
          <a:lstStyle/>
          <a:p>
            <a:pPr algn="l">
              <a:lnSpc>
                <a:spcPct val="100000"/>
              </a:lnSpc>
            </a:pPr>
            <a:r>
              <a:rPr lang="en-US" sz="4000" dirty="0"/>
              <a:t>Overview of the Dataset (2021-2024)</a:t>
            </a:r>
            <a:br>
              <a:rPr lang="en-US" sz="4000" dirty="0"/>
            </a:br>
            <a:endParaRPr lang="en-US" sz="4000" dirty="0"/>
          </a:p>
        </p:txBody>
      </p:sp>
      <p:sp>
        <p:nvSpPr>
          <p:cNvPr id="6" name="Content Placeholder 5">
            <a:extLst>
              <a:ext uri="{FF2B5EF4-FFF2-40B4-BE49-F238E27FC236}">
                <a16:creationId xmlns:a16="http://schemas.microsoft.com/office/drawing/2014/main" id="{2DB43733-30CE-AC40-BAAC-BE6530B8EE04}"/>
              </a:ext>
            </a:extLst>
          </p:cNvPr>
          <p:cNvSpPr>
            <a:spLocks noGrp="1"/>
          </p:cNvSpPr>
          <p:nvPr>
            <p:ph idx="1"/>
          </p:nvPr>
        </p:nvSpPr>
        <p:spPr>
          <a:xfrm>
            <a:off x="7315200" y="3124200"/>
            <a:ext cx="4876800" cy="3402888"/>
          </a:xfrm>
        </p:spPr>
        <p:txBody>
          <a:bodyPr>
            <a:noAutofit/>
          </a:bodyPr>
          <a:lstStyle/>
          <a:p>
            <a:pPr algn="l"/>
            <a:r>
              <a:rPr lang="en-US" dirty="0"/>
              <a:t>⁠Description: This dataset contains NYPD complaint data covering incidents from May 1, 2021, to May 1, 2024, including details on reported crimes such as offense type, location, time, and demographics of involved individuals.</a:t>
            </a:r>
          </a:p>
          <a:p>
            <a:pPr algn="l"/>
            <a:r>
              <a:rPr lang="en-US" dirty="0"/>
              <a:t>Timeframe Rationale: The specific timeframe focuses on recent crime patterns, allowing analysis of current trends without outdated data, essential for understanding today’s crime landscape in New York.</a:t>
            </a:r>
          </a:p>
        </p:txBody>
      </p:sp>
      <p:pic>
        <p:nvPicPr>
          <p:cNvPr id="12" name="Picture Placeholder 11">
            <a:extLst>
              <a:ext uri="{FF2B5EF4-FFF2-40B4-BE49-F238E27FC236}">
                <a16:creationId xmlns:a16="http://schemas.microsoft.com/office/drawing/2014/main" id="{FF84EEF9-99EB-D946-9D26-4C931C143C4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a:xfrm>
            <a:off x="2569281" y="330912"/>
            <a:ext cx="6217440" cy="6217440"/>
          </a:xfrm>
        </p:spPr>
      </p:pic>
    </p:spTree>
    <p:extLst>
      <p:ext uri="{BB962C8B-B14F-4D97-AF65-F5344CB8AC3E}">
        <p14:creationId xmlns:p14="http://schemas.microsoft.com/office/powerpoint/2010/main" val="12839880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992D5-4EC7-B269-CC41-53FE32288C85}"/>
              </a:ext>
            </a:extLst>
          </p:cNvPr>
          <p:cNvSpPr>
            <a:spLocks noGrp="1"/>
          </p:cNvSpPr>
          <p:nvPr>
            <p:ph type="title"/>
          </p:nvPr>
        </p:nvSpPr>
        <p:spPr/>
        <p:txBody>
          <a:bodyPr/>
          <a:lstStyle/>
          <a:p>
            <a:r>
              <a:rPr lang="en-US" dirty="0"/>
              <a:t>Contd.,</a:t>
            </a:r>
          </a:p>
        </p:txBody>
      </p:sp>
      <p:sp>
        <p:nvSpPr>
          <p:cNvPr id="3" name="TextBox 2">
            <a:extLst>
              <a:ext uri="{FF2B5EF4-FFF2-40B4-BE49-F238E27FC236}">
                <a16:creationId xmlns:a16="http://schemas.microsoft.com/office/drawing/2014/main" id="{7C58F814-B432-0DCF-4356-7588F0E28A45}"/>
              </a:ext>
            </a:extLst>
          </p:cNvPr>
          <p:cNvSpPr txBox="1"/>
          <p:nvPr/>
        </p:nvSpPr>
        <p:spPr>
          <a:xfrm>
            <a:off x="932329" y="2000250"/>
            <a:ext cx="10452849" cy="2954655"/>
          </a:xfrm>
          <a:prstGeom prst="rect">
            <a:avLst/>
          </a:prstGeom>
          <a:noFill/>
        </p:spPr>
        <p:txBody>
          <a:bodyPr wrap="square" rtlCol="0">
            <a:spAutoFit/>
          </a:bodyPr>
          <a:lstStyle/>
          <a:p>
            <a:pPr marL="342900" indent="-342900">
              <a:buFont typeface="Arial" panose="020B0604020202020204" pitchFamily="34" charset="0"/>
              <a:buChar char="•"/>
            </a:pPr>
            <a:r>
              <a:rPr lang="en-US" sz="2800" b="1" dirty="0"/>
              <a:t>Does age group play a role in the types of crimes committed?</a:t>
            </a:r>
          </a:p>
          <a:p>
            <a:r>
              <a:rPr lang="en-US" sz="2800" dirty="0"/>
              <a:t>Observations from the box plot show that suspects aged 25-44 and 45-64 are involved in a wider range of offenses, while younger age groups (18-24) are primarily associated with fewer crimes. This may imply age-related patterns in crime types, with mature age groups showing a broader distribution of offenses.</a:t>
            </a:r>
          </a:p>
          <a:p>
            <a:endParaRPr lang="en-US" dirty="0"/>
          </a:p>
        </p:txBody>
      </p:sp>
    </p:spTree>
    <p:extLst>
      <p:ext uri="{BB962C8B-B14F-4D97-AF65-F5344CB8AC3E}">
        <p14:creationId xmlns:p14="http://schemas.microsoft.com/office/powerpoint/2010/main" val="22705727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F7D3FB7-9140-87D3-6BC8-269A1792B90C}"/>
              </a:ext>
            </a:extLst>
          </p:cNvPr>
          <p:cNvSpPr>
            <a:spLocks noGrp="1"/>
          </p:cNvSpPr>
          <p:nvPr>
            <p:ph idx="1"/>
          </p:nvPr>
        </p:nvSpPr>
        <p:spPr>
          <a:xfrm>
            <a:off x="457201" y="1247349"/>
            <a:ext cx="5891348" cy="5257953"/>
          </a:xfrm>
        </p:spPr>
        <p:txBody>
          <a:bodyPr>
            <a:normAutofit fontScale="25000" lnSpcReduction="20000"/>
          </a:bodyPr>
          <a:lstStyle/>
          <a:p>
            <a:endParaRPr lang="en-US" dirty="0"/>
          </a:p>
          <a:p>
            <a:r>
              <a:rPr lang="en-US" sz="8000" dirty="0"/>
              <a:t>Enhanced data preprocessing by handling missing values and removing duplicates to ensure the dataset is clean and accurate.</a:t>
            </a:r>
          </a:p>
          <a:p>
            <a:r>
              <a:rPr lang="en-US" sz="8000" dirty="0"/>
              <a:t>Added new features, such as a “Weekend Indicator” and categorizing crimes by density, (to better understand crime patterns.</a:t>
            </a:r>
          </a:p>
          <a:p>
            <a:r>
              <a:rPr lang="en-US" sz="8000" dirty="0"/>
              <a:t>Conducted exploratory data analysis (EDA) to analyze crime trends over time and compare crime rates across different boroughs and offense types.</a:t>
            </a:r>
          </a:p>
          <a:p>
            <a:r>
              <a:rPr lang="en-US" sz="8000" dirty="0"/>
              <a:t>Created new visualizations, including box plots by offense type, line plots to analyze crime trends over time, and a heatmap.</a:t>
            </a:r>
          </a:p>
          <a:p>
            <a:r>
              <a:rPr lang="en-US" sz="8000" dirty="0"/>
              <a:t>Proposed future steps, such as predictive modeling to forecast crime hotspots and the integration of real-time data for continuous monitoring.</a:t>
            </a:r>
          </a:p>
        </p:txBody>
      </p:sp>
      <p:sp>
        <p:nvSpPr>
          <p:cNvPr id="3" name="Title 2">
            <a:extLst>
              <a:ext uri="{FF2B5EF4-FFF2-40B4-BE49-F238E27FC236}">
                <a16:creationId xmlns:a16="http://schemas.microsoft.com/office/drawing/2014/main" id="{5E5A8E4F-6262-D374-7056-9D864D5C933F}"/>
              </a:ext>
            </a:extLst>
          </p:cNvPr>
          <p:cNvSpPr>
            <a:spLocks noGrp="1"/>
          </p:cNvSpPr>
          <p:nvPr>
            <p:ph type="title"/>
          </p:nvPr>
        </p:nvSpPr>
        <p:spPr>
          <a:xfrm>
            <a:off x="457201" y="532800"/>
            <a:ext cx="4534616" cy="910492"/>
          </a:xfrm>
        </p:spPr>
        <p:txBody>
          <a:bodyPr/>
          <a:lstStyle/>
          <a:p>
            <a:r>
              <a:rPr lang="en-US" dirty="0"/>
              <a:t>Extended Analysis</a:t>
            </a:r>
          </a:p>
        </p:txBody>
      </p:sp>
      <p:pic>
        <p:nvPicPr>
          <p:cNvPr id="6" name="Picture Placeholder 5" descr="A group of people around a digital brain&#10;&#10;Description automatically generated">
            <a:extLst>
              <a:ext uri="{FF2B5EF4-FFF2-40B4-BE49-F238E27FC236}">
                <a16:creationId xmlns:a16="http://schemas.microsoft.com/office/drawing/2014/main" id="{86E9D567-C27C-21BD-80BF-255F497562EB}"/>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4259" r="4259"/>
          <a:stretch>
            <a:fillRect/>
          </a:stretch>
        </p:blipFill>
        <p:spPr>
          <a:xfrm>
            <a:off x="5918200" y="0"/>
            <a:ext cx="6273800" cy="6858000"/>
          </a:xfrm>
        </p:spPr>
      </p:pic>
    </p:spTree>
    <p:extLst>
      <p:ext uri="{BB962C8B-B14F-4D97-AF65-F5344CB8AC3E}">
        <p14:creationId xmlns:p14="http://schemas.microsoft.com/office/powerpoint/2010/main" val="17294179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6F9734-B957-5AFA-ADD2-39525037F39F}"/>
              </a:ext>
            </a:extLst>
          </p:cNvPr>
          <p:cNvSpPr txBox="1"/>
          <p:nvPr/>
        </p:nvSpPr>
        <p:spPr>
          <a:xfrm>
            <a:off x="470262" y="2336348"/>
            <a:ext cx="5473337" cy="3971094"/>
          </a:xfrm>
          <a:prstGeom prst="rect">
            <a:avLst/>
          </a:prstGeom>
        </p:spPr>
        <p:txBody>
          <a:bodyPr vert="horz" lIns="0" tIns="45720" rIns="0" bIns="45720" rtlCol="0">
            <a:normAutofit fontScale="25000" lnSpcReduction="20000"/>
          </a:bodyPr>
          <a:lstStyle/>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8000" i="1" dirty="0">
              <a:solidFill>
                <a:schemeClr val="tx1">
                  <a:lumMod val="75000"/>
                  <a:lumOff val="25000"/>
                </a:schemeClr>
              </a:solidFill>
            </a:endParaRP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8000" i="1" dirty="0" err="1">
                <a:solidFill>
                  <a:schemeClr val="tx1">
                    <a:lumMod val="75000"/>
                    <a:lumOff val="25000"/>
                  </a:schemeClr>
                </a:solidFill>
              </a:rPr>
              <a:t>df</a:t>
            </a:r>
            <a:r>
              <a:rPr lang="en-US" sz="8000" i="1" dirty="0">
                <a:solidFill>
                  <a:schemeClr val="tx1">
                    <a:lumMod val="75000"/>
                    <a:lumOff val="25000"/>
                  </a:schemeClr>
                </a:solidFill>
              </a:rPr>
              <a:t>['</a:t>
            </a:r>
            <a:r>
              <a:rPr lang="en-US" sz="8000" i="1" dirty="0" err="1">
                <a:solidFill>
                  <a:schemeClr val="tx1">
                    <a:lumMod val="75000"/>
                    <a:lumOff val="25000"/>
                  </a:schemeClr>
                </a:solidFill>
              </a:rPr>
              <a:t>Total_Incidents_Borough</a:t>
            </a:r>
            <a:r>
              <a:rPr lang="en-US" sz="8000" i="1" dirty="0">
                <a:solidFill>
                  <a:schemeClr val="tx1">
                    <a:lumMod val="75000"/>
                    <a:lumOff val="25000"/>
                  </a:schemeClr>
                </a:solidFill>
              </a:rPr>
              <a:t>'] = </a:t>
            </a:r>
            <a:r>
              <a:rPr lang="en-US" sz="8000" i="1" dirty="0" err="1">
                <a:solidFill>
                  <a:schemeClr val="tx1">
                    <a:lumMod val="75000"/>
                    <a:lumOff val="25000"/>
                  </a:schemeClr>
                </a:solidFill>
              </a:rPr>
              <a:t>df.groupby</a:t>
            </a:r>
            <a:r>
              <a:rPr lang="en-US" sz="8000" i="1" dirty="0">
                <a:solidFill>
                  <a:schemeClr val="tx1">
                    <a:lumMod val="75000"/>
                    <a:lumOff val="25000"/>
                  </a:schemeClr>
                </a:solidFill>
              </a:rPr>
              <a:t>('BORO_NM')['CMPLNT_NUM'].transform('count')</a:t>
            </a: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8000" b="1" dirty="0">
                <a:solidFill>
                  <a:schemeClr val="tx1">
                    <a:lumMod val="75000"/>
                    <a:lumOff val="25000"/>
                  </a:schemeClr>
                </a:solidFill>
              </a:rPr>
              <a:t>Explanation:</a:t>
            </a: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8000" dirty="0">
                <a:solidFill>
                  <a:schemeClr val="tx1">
                    <a:lumMod val="75000"/>
                    <a:lumOff val="25000"/>
                  </a:schemeClr>
                </a:solidFill>
              </a:rPr>
              <a:t>Grouped the data by borough (BORO_NM) and calculated the total number of crimes reported in each borough.</a:t>
            </a: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8000" dirty="0">
                <a:solidFill>
                  <a:schemeClr val="tx1">
                    <a:lumMod val="75000"/>
                    <a:lumOff val="25000"/>
                  </a:schemeClr>
                </a:solidFill>
              </a:rPr>
              <a:t>The result is stored in a new column </a:t>
            </a:r>
            <a:r>
              <a:rPr lang="en-US" sz="8000" dirty="0" err="1">
                <a:solidFill>
                  <a:schemeClr val="tx1">
                    <a:lumMod val="75000"/>
                    <a:lumOff val="25000"/>
                  </a:schemeClr>
                </a:solidFill>
              </a:rPr>
              <a:t>Total_Incidents_Borough</a:t>
            </a:r>
            <a:r>
              <a:rPr lang="en-US" sz="8000" dirty="0">
                <a:solidFill>
                  <a:schemeClr val="tx1">
                    <a:lumMod val="75000"/>
                    <a:lumOff val="25000"/>
                  </a:schemeClr>
                </a:solidFill>
              </a:rPr>
              <a:t>, which represents the number of crimes per borough.</a:t>
            </a: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8000" b="1" dirty="0">
                <a:solidFill>
                  <a:schemeClr val="tx1">
                    <a:lumMod val="75000"/>
                    <a:lumOff val="25000"/>
                  </a:schemeClr>
                </a:solidFill>
              </a:rPr>
              <a:t>Purpose:</a:t>
            </a:r>
            <a:r>
              <a:rPr lang="en-US" sz="8000" dirty="0">
                <a:solidFill>
                  <a:schemeClr val="tx1">
                    <a:lumMod val="75000"/>
                    <a:lumOff val="25000"/>
                  </a:schemeClr>
                </a:solidFill>
              </a:rPr>
              <a:t> This feature allows us to analyze crime distribution across different boroughs, identifying areas with higher crime density.</a:t>
            </a:r>
          </a:p>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8000" dirty="0">
              <a:solidFill>
                <a:schemeClr val="tx1">
                  <a:lumMod val="75000"/>
                  <a:lumOff val="25000"/>
                </a:schemeClr>
              </a:solidFill>
            </a:endParaRPr>
          </a:p>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1100" dirty="0">
              <a:solidFill>
                <a:schemeClr val="tx1">
                  <a:lumMod val="75000"/>
                  <a:lumOff val="25000"/>
                </a:schemeClr>
              </a:solidFill>
            </a:endParaRPr>
          </a:p>
        </p:txBody>
      </p:sp>
      <p:sp>
        <p:nvSpPr>
          <p:cNvPr id="13" name="Text Placeholder 3">
            <a:extLst>
              <a:ext uri="{FF2B5EF4-FFF2-40B4-BE49-F238E27FC236}">
                <a16:creationId xmlns:a16="http://schemas.microsoft.com/office/drawing/2014/main" id="{79E3360B-072C-5951-2502-84824D2FD517}"/>
              </a:ext>
            </a:extLst>
          </p:cNvPr>
          <p:cNvSpPr>
            <a:spLocks noGrp="1"/>
          </p:cNvSpPr>
          <p:nvPr>
            <p:ph type="body" idx="13"/>
          </p:nvPr>
        </p:nvSpPr>
        <p:spPr>
          <a:xfrm>
            <a:off x="6907391" y="1984781"/>
            <a:ext cx="4639736" cy="703135"/>
          </a:xfrm>
        </p:spPr>
        <p:txBody>
          <a:bodyPr/>
          <a:lstStyle/>
          <a:p>
            <a:r>
              <a:rPr lang="en-US" dirty="0"/>
              <a:t>Code Snippet</a:t>
            </a:r>
          </a:p>
        </p:txBody>
      </p:sp>
      <p:pic>
        <p:nvPicPr>
          <p:cNvPr id="6" name="Picture 5" descr="A black and white image of a graph&#10;&#10;Description automatically generated with medium confidence">
            <a:extLst>
              <a:ext uri="{FF2B5EF4-FFF2-40B4-BE49-F238E27FC236}">
                <a16:creationId xmlns:a16="http://schemas.microsoft.com/office/drawing/2014/main" id="{EB9D934F-55B2-2603-62F2-00EB69CA55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7391" y="3360333"/>
            <a:ext cx="4639736" cy="2459059"/>
          </a:xfrm>
          <a:prstGeom prst="rect">
            <a:avLst/>
          </a:prstGeom>
          <a:noFill/>
        </p:spPr>
      </p:pic>
      <p:sp>
        <p:nvSpPr>
          <p:cNvPr id="2" name="Title 1">
            <a:extLst>
              <a:ext uri="{FF2B5EF4-FFF2-40B4-BE49-F238E27FC236}">
                <a16:creationId xmlns:a16="http://schemas.microsoft.com/office/drawing/2014/main" id="{62038B00-FB28-5D9D-769D-7305D3EAD35B}"/>
              </a:ext>
            </a:extLst>
          </p:cNvPr>
          <p:cNvSpPr>
            <a:spLocks noGrp="1"/>
          </p:cNvSpPr>
          <p:nvPr>
            <p:ph type="title"/>
          </p:nvPr>
        </p:nvSpPr>
        <p:spPr>
          <a:xfrm>
            <a:off x="932330" y="893729"/>
            <a:ext cx="10205573" cy="910492"/>
          </a:xfrm>
        </p:spPr>
        <p:txBody>
          <a:bodyPr vert="horz" lIns="91440" tIns="45720" rIns="91440" bIns="45720" rtlCol="0" anchor="ctr">
            <a:normAutofit/>
          </a:bodyPr>
          <a:lstStyle/>
          <a:p>
            <a:r>
              <a:rPr lang="en-US" kern="1200" spc="-50" baseline="0" dirty="0">
                <a:latin typeface="+mj-lt"/>
                <a:ea typeface="+mj-ea"/>
                <a:cs typeface="+mj-cs"/>
              </a:rPr>
              <a:t>Feature Engineering (Additional)</a:t>
            </a:r>
          </a:p>
        </p:txBody>
      </p:sp>
      <p:sp>
        <p:nvSpPr>
          <p:cNvPr id="7" name="TextBox 6">
            <a:extLst>
              <a:ext uri="{FF2B5EF4-FFF2-40B4-BE49-F238E27FC236}">
                <a16:creationId xmlns:a16="http://schemas.microsoft.com/office/drawing/2014/main" id="{96A8C0C3-3CAE-6CF1-347B-FAB6BB08645F}"/>
              </a:ext>
            </a:extLst>
          </p:cNvPr>
          <p:cNvSpPr txBox="1"/>
          <p:nvPr/>
        </p:nvSpPr>
        <p:spPr>
          <a:xfrm>
            <a:off x="644872" y="2142309"/>
            <a:ext cx="4449641" cy="400110"/>
          </a:xfrm>
          <a:prstGeom prst="rect">
            <a:avLst/>
          </a:prstGeom>
          <a:noFill/>
        </p:spPr>
        <p:txBody>
          <a:bodyPr wrap="square" rtlCol="0">
            <a:spAutoFit/>
          </a:bodyPr>
          <a:lstStyle/>
          <a:p>
            <a:pPr algn="ctr"/>
            <a:r>
              <a:rPr lang="en-US" sz="2000" dirty="0">
                <a:solidFill>
                  <a:schemeClr val="bg1"/>
                </a:solidFill>
              </a:rPr>
              <a:t>Crime Count by Borough</a:t>
            </a:r>
          </a:p>
        </p:txBody>
      </p:sp>
    </p:spTree>
    <p:extLst>
      <p:ext uri="{BB962C8B-B14F-4D97-AF65-F5344CB8AC3E}">
        <p14:creationId xmlns:p14="http://schemas.microsoft.com/office/powerpoint/2010/main" val="14852740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C9D989-0231-7003-A58D-59ED8755C65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F7DBAD8-E114-33FC-B464-BF3B42B94547}"/>
              </a:ext>
            </a:extLst>
          </p:cNvPr>
          <p:cNvSpPr txBox="1"/>
          <p:nvPr/>
        </p:nvSpPr>
        <p:spPr>
          <a:xfrm>
            <a:off x="470262" y="2604315"/>
            <a:ext cx="5473337" cy="3971094"/>
          </a:xfrm>
          <a:prstGeom prst="rect">
            <a:avLst/>
          </a:prstGeom>
        </p:spPr>
        <p:txBody>
          <a:bodyPr vert="horz" lIns="0" tIns="45720" rIns="0" bIns="45720" rtlCol="0">
            <a:normAutofit fontScale="25000" lnSpcReduction="20000"/>
          </a:bodyPr>
          <a:lstStyle/>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8000" i="1" dirty="0">
              <a:solidFill>
                <a:schemeClr val="tx1">
                  <a:lumMod val="75000"/>
                  <a:lumOff val="25000"/>
                </a:schemeClr>
              </a:solidFill>
            </a:endParaRP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9600" b="1" dirty="0">
                <a:solidFill>
                  <a:schemeClr val="tx1">
                    <a:lumMod val="75000"/>
                    <a:lumOff val="25000"/>
                  </a:schemeClr>
                </a:solidFill>
              </a:rPr>
              <a:t>Explanation: </a:t>
            </a:r>
            <a:r>
              <a:rPr lang="en-US" sz="9600" dirty="0">
                <a:solidFill>
                  <a:schemeClr val="tx1">
                    <a:lumMod val="75000"/>
                    <a:lumOff val="25000"/>
                  </a:schemeClr>
                </a:solidFill>
              </a:rPr>
              <a:t>Longitude and Latitude are rounded to two decimal places to group incidents by geographic zones (</a:t>
            </a:r>
            <a:r>
              <a:rPr lang="en-US" sz="9600" dirty="0" err="1">
                <a:solidFill>
                  <a:schemeClr val="tx1">
                    <a:lumMod val="75000"/>
                    <a:lumOff val="25000"/>
                  </a:schemeClr>
                </a:solidFill>
              </a:rPr>
              <a:t>Geo_Zone</a:t>
            </a:r>
            <a:r>
              <a:rPr lang="en-US" sz="9600" dirty="0">
                <a:solidFill>
                  <a:schemeClr val="tx1">
                    <a:lumMod val="75000"/>
                    <a:lumOff val="25000"/>
                  </a:schemeClr>
                </a:solidFill>
              </a:rPr>
              <a:t>).</a:t>
            </a: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9600" dirty="0">
                <a:solidFill>
                  <a:schemeClr val="tx1">
                    <a:lumMod val="75000"/>
                    <a:lumOff val="25000"/>
                  </a:schemeClr>
                </a:solidFill>
              </a:rPr>
              <a:t>The crime density for each zone is calculated by grouping the data by </a:t>
            </a:r>
            <a:r>
              <a:rPr lang="en-US" sz="9600" dirty="0" err="1">
                <a:solidFill>
                  <a:schemeClr val="tx1">
                    <a:lumMod val="75000"/>
                    <a:lumOff val="25000"/>
                  </a:schemeClr>
                </a:solidFill>
              </a:rPr>
              <a:t>Geo_Zone</a:t>
            </a:r>
            <a:r>
              <a:rPr lang="en-US" sz="9600" dirty="0">
                <a:solidFill>
                  <a:schemeClr val="tx1">
                    <a:lumMod val="75000"/>
                    <a:lumOff val="25000"/>
                  </a:schemeClr>
                </a:solidFill>
              </a:rPr>
              <a:t> and counting the number of incidents within each zone.</a:t>
            </a: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9600" b="1" dirty="0">
                <a:solidFill>
                  <a:schemeClr val="tx1">
                    <a:lumMod val="75000"/>
                    <a:lumOff val="25000"/>
                  </a:schemeClr>
                </a:solidFill>
              </a:rPr>
              <a:t>Purpose: </a:t>
            </a:r>
            <a:r>
              <a:rPr lang="en-US" sz="9600" dirty="0">
                <a:solidFill>
                  <a:schemeClr val="tx1">
                    <a:lumMod val="75000"/>
                    <a:lumOff val="25000"/>
                  </a:schemeClr>
                </a:solidFill>
              </a:rPr>
              <a:t>This feature helps identify high-crime zones by providing a geographic view of crime density, which can aid in resource allocation to those areas.</a:t>
            </a:r>
          </a:p>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9600" dirty="0">
              <a:solidFill>
                <a:schemeClr val="tx1">
                  <a:lumMod val="75000"/>
                  <a:lumOff val="25000"/>
                </a:schemeClr>
              </a:solidFill>
            </a:endParaRPr>
          </a:p>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8000" dirty="0">
              <a:solidFill>
                <a:schemeClr val="tx1">
                  <a:lumMod val="75000"/>
                  <a:lumOff val="25000"/>
                </a:schemeClr>
              </a:solidFill>
            </a:endParaRPr>
          </a:p>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1100" dirty="0">
              <a:solidFill>
                <a:schemeClr val="tx1">
                  <a:lumMod val="75000"/>
                  <a:lumOff val="25000"/>
                </a:schemeClr>
              </a:solidFill>
            </a:endParaRPr>
          </a:p>
        </p:txBody>
      </p:sp>
      <p:sp>
        <p:nvSpPr>
          <p:cNvPr id="13" name="Text Placeholder 3">
            <a:extLst>
              <a:ext uri="{FF2B5EF4-FFF2-40B4-BE49-F238E27FC236}">
                <a16:creationId xmlns:a16="http://schemas.microsoft.com/office/drawing/2014/main" id="{71411E75-9EB2-0B9F-5A74-E893F05AB829}"/>
              </a:ext>
            </a:extLst>
          </p:cNvPr>
          <p:cNvSpPr>
            <a:spLocks noGrp="1"/>
          </p:cNvSpPr>
          <p:nvPr>
            <p:ph type="body" idx="13"/>
          </p:nvPr>
        </p:nvSpPr>
        <p:spPr>
          <a:xfrm>
            <a:off x="6907391" y="1984781"/>
            <a:ext cx="4639736" cy="703135"/>
          </a:xfrm>
        </p:spPr>
        <p:txBody>
          <a:bodyPr/>
          <a:lstStyle/>
          <a:p>
            <a:r>
              <a:rPr lang="en-US" dirty="0"/>
              <a:t>Code Snippet</a:t>
            </a:r>
          </a:p>
        </p:txBody>
      </p:sp>
      <p:sp>
        <p:nvSpPr>
          <p:cNvPr id="2" name="Title 1">
            <a:extLst>
              <a:ext uri="{FF2B5EF4-FFF2-40B4-BE49-F238E27FC236}">
                <a16:creationId xmlns:a16="http://schemas.microsoft.com/office/drawing/2014/main" id="{5CD560A9-3D28-883D-4381-3D9E8A7E68FE}"/>
              </a:ext>
            </a:extLst>
          </p:cNvPr>
          <p:cNvSpPr>
            <a:spLocks noGrp="1"/>
          </p:cNvSpPr>
          <p:nvPr>
            <p:ph type="title"/>
          </p:nvPr>
        </p:nvSpPr>
        <p:spPr>
          <a:xfrm>
            <a:off x="932330" y="893729"/>
            <a:ext cx="10205573" cy="910492"/>
          </a:xfrm>
        </p:spPr>
        <p:txBody>
          <a:bodyPr vert="horz" lIns="91440" tIns="45720" rIns="91440" bIns="45720" rtlCol="0" anchor="ctr">
            <a:normAutofit/>
          </a:bodyPr>
          <a:lstStyle/>
          <a:p>
            <a:r>
              <a:rPr lang="en-US" kern="1200" spc="-50" baseline="0" dirty="0">
                <a:latin typeface="+mj-lt"/>
                <a:ea typeface="+mj-ea"/>
                <a:cs typeface="+mj-cs"/>
              </a:rPr>
              <a:t>Feature Engineering (Additional)</a:t>
            </a:r>
          </a:p>
        </p:txBody>
      </p:sp>
      <p:sp>
        <p:nvSpPr>
          <p:cNvPr id="7" name="TextBox 6">
            <a:extLst>
              <a:ext uri="{FF2B5EF4-FFF2-40B4-BE49-F238E27FC236}">
                <a16:creationId xmlns:a16="http://schemas.microsoft.com/office/drawing/2014/main" id="{92FE4017-85E9-AF50-35E4-36745F853D3A}"/>
              </a:ext>
            </a:extLst>
          </p:cNvPr>
          <p:cNvSpPr txBox="1"/>
          <p:nvPr/>
        </p:nvSpPr>
        <p:spPr>
          <a:xfrm>
            <a:off x="470262" y="1980030"/>
            <a:ext cx="4449641" cy="707886"/>
          </a:xfrm>
          <a:prstGeom prst="rect">
            <a:avLst/>
          </a:prstGeom>
          <a:noFill/>
        </p:spPr>
        <p:txBody>
          <a:bodyPr wrap="square" rtlCol="0">
            <a:spAutoFit/>
          </a:bodyPr>
          <a:lstStyle/>
          <a:p>
            <a:pPr algn="ctr"/>
            <a:r>
              <a:rPr lang="en-US" sz="2000" b="0" i="0" u="none" strike="noStrike" dirty="0">
                <a:solidFill>
                  <a:schemeClr val="bg1"/>
                </a:solidFill>
                <a:effectLst/>
                <a:latin typeface="Roboto" panose="02000000000000000000" pitchFamily="2" charset="0"/>
              </a:rPr>
              <a:t>Crime Density Based on Latitude and Longitude</a:t>
            </a:r>
            <a:endParaRPr lang="en-US" sz="2000" dirty="0">
              <a:solidFill>
                <a:schemeClr val="bg1"/>
              </a:solidFill>
            </a:endParaRPr>
          </a:p>
        </p:txBody>
      </p:sp>
      <p:pic>
        <p:nvPicPr>
          <p:cNvPr id="9" name="Picture 8" descr="A screenshot of a computer program&#10;&#10;Description automatically generated">
            <a:extLst>
              <a:ext uri="{FF2B5EF4-FFF2-40B4-BE49-F238E27FC236}">
                <a16:creationId xmlns:a16="http://schemas.microsoft.com/office/drawing/2014/main" id="{E3BBCC67-5AEA-A72D-30BD-B2E302F4F6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72352" y="2868476"/>
            <a:ext cx="4974775" cy="3349847"/>
          </a:xfrm>
          <a:prstGeom prst="rect">
            <a:avLst/>
          </a:prstGeom>
        </p:spPr>
      </p:pic>
    </p:spTree>
    <p:extLst>
      <p:ext uri="{BB962C8B-B14F-4D97-AF65-F5344CB8AC3E}">
        <p14:creationId xmlns:p14="http://schemas.microsoft.com/office/powerpoint/2010/main" val="32105586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06DFA1-883B-2647-AAB5-D701A34DD5F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71AB94BF-040F-0D24-3BA7-07DA7B94D86F}"/>
              </a:ext>
            </a:extLst>
          </p:cNvPr>
          <p:cNvSpPr txBox="1"/>
          <p:nvPr/>
        </p:nvSpPr>
        <p:spPr>
          <a:xfrm>
            <a:off x="470262" y="2604315"/>
            <a:ext cx="5473337" cy="3971094"/>
          </a:xfrm>
          <a:prstGeom prst="rect">
            <a:avLst/>
          </a:prstGeom>
        </p:spPr>
        <p:txBody>
          <a:bodyPr vert="horz" lIns="0" tIns="45720" rIns="0" bIns="45720" rtlCol="0">
            <a:normAutofit fontScale="25000" lnSpcReduction="20000"/>
          </a:bodyPr>
          <a:lstStyle/>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8000" i="1" dirty="0">
              <a:solidFill>
                <a:schemeClr val="tx1">
                  <a:lumMod val="75000"/>
                  <a:lumOff val="25000"/>
                </a:schemeClr>
              </a:solidFill>
            </a:endParaRP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9600" b="1" dirty="0">
                <a:solidFill>
                  <a:schemeClr val="tx1">
                    <a:lumMod val="75000"/>
                    <a:lumOff val="25000"/>
                  </a:schemeClr>
                </a:solidFill>
              </a:rPr>
              <a:t>Explanation: </a:t>
            </a:r>
            <a:r>
              <a:rPr lang="en-US" sz="9600" dirty="0">
                <a:solidFill>
                  <a:schemeClr val="tx1">
                    <a:lumMod val="75000"/>
                    <a:lumOff val="25000"/>
                  </a:schemeClr>
                </a:solidFill>
              </a:rPr>
              <a:t>A new feature </a:t>
            </a:r>
            <a:r>
              <a:rPr lang="en-US" sz="9600" dirty="0" err="1">
                <a:solidFill>
                  <a:schemeClr val="tx1">
                    <a:lumMod val="75000"/>
                    <a:lumOff val="25000"/>
                  </a:schemeClr>
                </a:solidFill>
              </a:rPr>
              <a:t>Weekend_Indicator</a:t>
            </a:r>
            <a:r>
              <a:rPr lang="en-US" sz="9600" dirty="0">
                <a:solidFill>
                  <a:schemeClr val="tx1">
                    <a:lumMod val="75000"/>
                    <a:lumOff val="25000"/>
                  </a:schemeClr>
                </a:solidFill>
              </a:rPr>
              <a:t> is created by applying a function that classifies each crime occurrence as happening on either a weekend or a weekday based on the </a:t>
            </a:r>
            <a:r>
              <a:rPr lang="en-US" sz="9600" dirty="0" err="1">
                <a:solidFill>
                  <a:schemeClr val="tx1">
                    <a:lumMod val="75000"/>
                    <a:lumOff val="25000"/>
                  </a:schemeClr>
                </a:solidFill>
              </a:rPr>
              <a:t>Day_Of_Week</a:t>
            </a:r>
            <a:r>
              <a:rPr lang="en-US" sz="9600" dirty="0">
                <a:solidFill>
                  <a:schemeClr val="tx1">
                    <a:lumMod val="75000"/>
                    <a:lumOff val="25000"/>
                  </a:schemeClr>
                </a:solidFill>
              </a:rPr>
              <a:t> column.</a:t>
            </a:r>
          </a:p>
          <a:p>
            <a:pPr marL="91440" indent="-91440">
              <a:lnSpc>
                <a:spcPct val="90000"/>
              </a:lnSpc>
              <a:spcBef>
                <a:spcPts val="1200"/>
              </a:spcBef>
              <a:spcAft>
                <a:spcPts val="200"/>
              </a:spcAft>
              <a:buClr>
                <a:schemeClr val="accent1"/>
              </a:buClr>
              <a:buSzPct val="100000"/>
              <a:buFont typeface="Calibri" panose="020F0502020204030204" pitchFamily="34" charset="0"/>
              <a:buChar char=" "/>
            </a:pPr>
            <a:r>
              <a:rPr lang="en-US" sz="9600" b="1" dirty="0">
                <a:solidFill>
                  <a:schemeClr val="tx1">
                    <a:lumMod val="75000"/>
                    <a:lumOff val="25000"/>
                  </a:schemeClr>
                </a:solidFill>
              </a:rPr>
              <a:t>Purpose: </a:t>
            </a:r>
            <a:r>
              <a:rPr lang="en-US" sz="9600" dirty="0">
                <a:solidFill>
                  <a:schemeClr val="tx1">
                    <a:lumMod val="75000"/>
                    <a:lumOff val="25000"/>
                  </a:schemeClr>
                </a:solidFill>
              </a:rPr>
              <a:t>This classification helps to analyze if crime rates vary based on the day of the week, which can inform resource allocation and scheduling for law enforcement.</a:t>
            </a:r>
          </a:p>
          <a:p>
            <a:pPr>
              <a:lnSpc>
                <a:spcPct val="90000"/>
              </a:lnSpc>
              <a:spcBef>
                <a:spcPts val="1200"/>
              </a:spcBef>
              <a:spcAft>
                <a:spcPts val="200"/>
              </a:spcAft>
              <a:buClr>
                <a:schemeClr val="accent1"/>
              </a:buClr>
              <a:buSzPct val="100000"/>
            </a:pPr>
            <a:endParaRPr lang="en-US" sz="9600" dirty="0">
              <a:solidFill>
                <a:schemeClr val="tx1">
                  <a:lumMod val="75000"/>
                  <a:lumOff val="25000"/>
                </a:schemeClr>
              </a:solidFill>
            </a:endParaRPr>
          </a:p>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8000" dirty="0">
              <a:solidFill>
                <a:schemeClr val="tx1">
                  <a:lumMod val="75000"/>
                  <a:lumOff val="25000"/>
                </a:schemeClr>
              </a:solidFill>
            </a:endParaRPr>
          </a:p>
          <a:p>
            <a:pPr marL="91440" indent="-91440">
              <a:lnSpc>
                <a:spcPct val="90000"/>
              </a:lnSpc>
              <a:spcBef>
                <a:spcPts val="1200"/>
              </a:spcBef>
              <a:spcAft>
                <a:spcPts val="200"/>
              </a:spcAft>
              <a:buClr>
                <a:schemeClr val="accent1"/>
              </a:buClr>
              <a:buSzPct val="100000"/>
              <a:buFont typeface="Calibri" panose="020F0502020204030204" pitchFamily="34" charset="0"/>
              <a:buChar char=" "/>
            </a:pPr>
            <a:endParaRPr lang="en-US" sz="1100" dirty="0">
              <a:solidFill>
                <a:schemeClr val="tx1">
                  <a:lumMod val="75000"/>
                  <a:lumOff val="25000"/>
                </a:schemeClr>
              </a:solidFill>
            </a:endParaRPr>
          </a:p>
        </p:txBody>
      </p:sp>
      <p:sp>
        <p:nvSpPr>
          <p:cNvPr id="13" name="Text Placeholder 3">
            <a:extLst>
              <a:ext uri="{FF2B5EF4-FFF2-40B4-BE49-F238E27FC236}">
                <a16:creationId xmlns:a16="http://schemas.microsoft.com/office/drawing/2014/main" id="{861F900D-3897-46FF-7E7C-1D0F9AD2748E}"/>
              </a:ext>
            </a:extLst>
          </p:cNvPr>
          <p:cNvSpPr>
            <a:spLocks noGrp="1"/>
          </p:cNvSpPr>
          <p:nvPr>
            <p:ph type="body" idx="13"/>
          </p:nvPr>
        </p:nvSpPr>
        <p:spPr>
          <a:xfrm>
            <a:off x="6907391" y="1984781"/>
            <a:ext cx="4639736" cy="703135"/>
          </a:xfrm>
        </p:spPr>
        <p:txBody>
          <a:bodyPr/>
          <a:lstStyle/>
          <a:p>
            <a:r>
              <a:rPr lang="en-US" dirty="0"/>
              <a:t>Code Snippet</a:t>
            </a:r>
          </a:p>
        </p:txBody>
      </p:sp>
      <p:sp>
        <p:nvSpPr>
          <p:cNvPr id="2" name="Title 1">
            <a:extLst>
              <a:ext uri="{FF2B5EF4-FFF2-40B4-BE49-F238E27FC236}">
                <a16:creationId xmlns:a16="http://schemas.microsoft.com/office/drawing/2014/main" id="{B5F626EF-7FD6-0102-7D61-3FC2462D71DD}"/>
              </a:ext>
            </a:extLst>
          </p:cNvPr>
          <p:cNvSpPr>
            <a:spLocks noGrp="1"/>
          </p:cNvSpPr>
          <p:nvPr>
            <p:ph type="title"/>
          </p:nvPr>
        </p:nvSpPr>
        <p:spPr>
          <a:xfrm>
            <a:off x="932330" y="893729"/>
            <a:ext cx="10205573" cy="910492"/>
          </a:xfrm>
        </p:spPr>
        <p:txBody>
          <a:bodyPr vert="horz" lIns="91440" tIns="45720" rIns="91440" bIns="45720" rtlCol="0" anchor="ctr">
            <a:normAutofit/>
          </a:bodyPr>
          <a:lstStyle/>
          <a:p>
            <a:r>
              <a:rPr lang="en-US" kern="1200" spc="-50" baseline="0" dirty="0">
                <a:latin typeface="+mj-lt"/>
                <a:ea typeface="+mj-ea"/>
                <a:cs typeface="+mj-cs"/>
              </a:rPr>
              <a:t>Feature Engineering (Additional)</a:t>
            </a:r>
          </a:p>
        </p:txBody>
      </p:sp>
      <p:sp>
        <p:nvSpPr>
          <p:cNvPr id="3" name="TextBox 2">
            <a:extLst>
              <a:ext uri="{FF2B5EF4-FFF2-40B4-BE49-F238E27FC236}">
                <a16:creationId xmlns:a16="http://schemas.microsoft.com/office/drawing/2014/main" id="{48E4C1F7-0A8F-2551-45A2-A7ECCA61F505}"/>
              </a:ext>
            </a:extLst>
          </p:cNvPr>
          <p:cNvSpPr txBox="1"/>
          <p:nvPr/>
        </p:nvSpPr>
        <p:spPr>
          <a:xfrm>
            <a:off x="955983" y="2151682"/>
            <a:ext cx="4501893" cy="400110"/>
          </a:xfrm>
          <a:prstGeom prst="rect">
            <a:avLst/>
          </a:prstGeom>
          <a:noFill/>
        </p:spPr>
        <p:txBody>
          <a:bodyPr wrap="square" rtlCol="0">
            <a:spAutoFit/>
          </a:bodyPr>
          <a:lstStyle/>
          <a:p>
            <a:pPr algn="ctr"/>
            <a:r>
              <a:rPr lang="en-US" sz="2000" dirty="0">
                <a:solidFill>
                  <a:schemeClr val="bg1"/>
                </a:solidFill>
              </a:rPr>
              <a:t>Weekend vs Weekday Classification</a:t>
            </a:r>
          </a:p>
        </p:txBody>
      </p:sp>
      <p:pic>
        <p:nvPicPr>
          <p:cNvPr id="6" name="Picture 5" descr="A screen shot of a computer program&#10;&#10;Description automatically generated">
            <a:extLst>
              <a:ext uri="{FF2B5EF4-FFF2-40B4-BE49-F238E27FC236}">
                <a16:creationId xmlns:a16="http://schemas.microsoft.com/office/drawing/2014/main" id="{805748FC-A31B-796C-984A-B5CD46F741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3376" y="2687916"/>
            <a:ext cx="5517753" cy="3530600"/>
          </a:xfrm>
          <a:prstGeom prst="rect">
            <a:avLst/>
          </a:prstGeom>
        </p:spPr>
      </p:pic>
    </p:spTree>
    <p:extLst>
      <p:ext uri="{BB962C8B-B14F-4D97-AF65-F5344CB8AC3E}">
        <p14:creationId xmlns:p14="http://schemas.microsoft.com/office/powerpoint/2010/main" val="24341107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680B70-9000-808B-539C-C3EEDAE0B139}"/>
              </a:ext>
            </a:extLst>
          </p:cNvPr>
          <p:cNvSpPr>
            <a:spLocks noGrp="1"/>
          </p:cNvSpPr>
          <p:nvPr>
            <p:ph idx="1"/>
          </p:nvPr>
        </p:nvSpPr>
        <p:spPr>
          <a:xfrm>
            <a:off x="561703" y="1459132"/>
            <a:ext cx="11129554" cy="4663440"/>
          </a:xfrm>
        </p:spPr>
        <p:txBody>
          <a:bodyPr>
            <a:normAutofit fontScale="92500" lnSpcReduction="10000"/>
          </a:bodyPr>
          <a:lstStyle/>
          <a:p>
            <a:pPr marL="0" indent="0">
              <a:buNone/>
            </a:pPr>
            <a:r>
              <a:rPr lang="en-US" sz="2200" dirty="0"/>
              <a:t>Explanation: Reading CSV File:</a:t>
            </a:r>
          </a:p>
          <a:p>
            <a:r>
              <a:rPr lang="en-US" sz="2200" dirty="0"/>
              <a:t>The dataset is read from the CSV file (</a:t>
            </a:r>
            <a:r>
              <a:rPr lang="en-US" sz="2200" dirty="0" err="1"/>
              <a:t>NYPD_Complaint_Data_Historic.csv</a:t>
            </a:r>
            <a:r>
              <a:rPr lang="en-US" sz="2200" dirty="0"/>
              <a:t>) into a Pandas </a:t>
            </a:r>
            <a:r>
              <a:rPr lang="en-US" sz="2200" dirty="0" err="1"/>
              <a:t>DataFrame</a:t>
            </a:r>
            <a:r>
              <a:rPr lang="en-US" sz="2200" dirty="0"/>
              <a:t> (</a:t>
            </a:r>
            <a:r>
              <a:rPr lang="en-US" sz="2200" dirty="0" err="1"/>
              <a:t>csv_df</a:t>
            </a:r>
            <a:r>
              <a:rPr lang="en-US" sz="2200" dirty="0"/>
              <a:t>) using </a:t>
            </a:r>
            <a:r>
              <a:rPr lang="en-US" sz="2200" dirty="0" err="1"/>
              <a:t>pd.read_csv</a:t>
            </a:r>
            <a:r>
              <a:rPr lang="en-US" sz="2200" dirty="0"/>
              <a:t>().</a:t>
            </a:r>
          </a:p>
          <a:p>
            <a:pPr marL="0" indent="0">
              <a:buNone/>
            </a:pPr>
            <a:r>
              <a:rPr lang="en-US" sz="2200" dirty="0"/>
              <a:t>Exporting to Excel:</a:t>
            </a:r>
          </a:p>
          <a:p>
            <a:r>
              <a:rPr lang="en-US" sz="2200" dirty="0"/>
              <a:t>After processing the data, it is exported to an Excel file (</a:t>
            </a:r>
            <a:r>
              <a:rPr lang="en-US" sz="2200" dirty="0" err="1"/>
              <a:t>output.xlsx</a:t>
            </a:r>
            <a:r>
              <a:rPr lang="en-US" sz="2200" dirty="0"/>
              <a:t>) using </a:t>
            </a:r>
            <a:r>
              <a:rPr lang="en-US" sz="2200" dirty="0" err="1"/>
              <a:t>csv_df.to_excel</a:t>
            </a:r>
            <a:r>
              <a:rPr lang="en-US" sz="2200" dirty="0"/>
              <a:t>().</a:t>
            </a:r>
          </a:p>
          <a:p>
            <a:r>
              <a:rPr lang="en-US" sz="2200" dirty="0"/>
              <a:t>Setting index=False ensures that the </a:t>
            </a:r>
            <a:r>
              <a:rPr lang="en-US" sz="2200" dirty="0" err="1"/>
              <a:t>DataFrame</a:t>
            </a:r>
            <a:r>
              <a:rPr lang="en-US" sz="2200" dirty="0"/>
              <a:t> index is not included in the exported file, making it cleaner and easier to read.</a:t>
            </a:r>
          </a:p>
          <a:p>
            <a:pPr marL="0" indent="0">
              <a:buNone/>
            </a:pPr>
            <a:r>
              <a:rPr lang="en-US" sz="2200" dirty="0"/>
              <a:t>Reading from Excel:</a:t>
            </a:r>
          </a:p>
          <a:p>
            <a:r>
              <a:rPr lang="en-US" sz="2200" dirty="0"/>
              <a:t>The newly created Excel file is read back into a </a:t>
            </a:r>
            <a:r>
              <a:rPr lang="en-US" sz="2200" dirty="0" err="1"/>
              <a:t>DataFrame</a:t>
            </a:r>
            <a:r>
              <a:rPr lang="en-US" sz="2200" dirty="0"/>
              <a:t> (</a:t>
            </a:r>
            <a:r>
              <a:rPr lang="en-US" sz="2200" dirty="0" err="1"/>
              <a:t>output_df</a:t>
            </a:r>
            <a:r>
              <a:rPr lang="en-US" sz="2200" dirty="0"/>
              <a:t>) using </a:t>
            </a:r>
            <a:r>
              <a:rPr lang="en-US" sz="2200" dirty="0" err="1"/>
              <a:t>pd.read_excel</a:t>
            </a:r>
            <a:r>
              <a:rPr lang="en-US" sz="2200" dirty="0"/>
              <a:t>(), demonstrating how to work with multiple file formats.</a:t>
            </a:r>
          </a:p>
          <a:p>
            <a:r>
              <a:rPr lang="en-US" sz="2200" dirty="0" err="1"/>
              <a:t>output_df.head</a:t>
            </a:r>
            <a:r>
              <a:rPr lang="en-US" sz="2200" dirty="0"/>
              <a:t>() prints the first few rows of the newly loaded Excel file to confirm the successful export and re-import.</a:t>
            </a:r>
          </a:p>
          <a:p>
            <a:endParaRPr lang="en-US" dirty="0"/>
          </a:p>
          <a:p>
            <a:endParaRPr lang="en-US" dirty="0"/>
          </a:p>
        </p:txBody>
      </p:sp>
      <p:sp>
        <p:nvSpPr>
          <p:cNvPr id="3" name="Title 2">
            <a:extLst>
              <a:ext uri="{FF2B5EF4-FFF2-40B4-BE49-F238E27FC236}">
                <a16:creationId xmlns:a16="http://schemas.microsoft.com/office/drawing/2014/main" id="{4C0FA105-862A-2A7F-9CA8-ED78D0187077}"/>
              </a:ext>
            </a:extLst>
          </p:cNvPr>
          <p:cNvSpPr>
            <a:spLocks noGrp="1"/>
          </p:cNvSpPr>
          <p:nvPr>
            <p:ph type="title"/>
          </p:nvPr>
        </p:nvSpPr>
        <p:spPr>
          <a:xfrm>
            <a:off x="535577" y="548640"/>
            <a:ext cx="10452849" cy="910492"/>
          </a:xfrm>
        </p:spPr>
        <p:txBody>
          <a:bodyPr/>
          <a:lstStyle/>
          <a:p>
            <a:r>
              <a:rPr lang="en-US" dirty="0"/>
              <a:t>File Handling</a:t>
            </a:r>
          </a:p>
        </p:txBody>
      </p:sp>
    </p:spTree>
    <p:extLst>
      <p:ext uri="{BB962C8B-B14F-4D97-AF65-F5344CB8AC3E}">
        <p14:creationId xmlns:p14="http://schemas.microsoft.com/office/powerpoint/2010/main" val="2942947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47C4AD-50F9-1176-907C-E7A2BB81E5E0}"/>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B33F60-0968-87F5-FCC2-AACED9C93EFA}"/>
              </a:ext>
            </a:extLst>
          </p:cNvPr>
          <p:cNvSpPr>
            <a:spLocks noGrp="1"/>
          </p:cNvSpPr>
          <p:nvPr>
            <p:ph idx="1"/>
          </p:nvPr>
        </p:nvSpPr>
        <p:spPr>
          <a:xfrm>
            <a:off x="561703" y="1459132"/>
            <a:ext cx="11129554" cy="4663440"/>
          </a:xfrm>
        </p:spPr>
        <p:txBody>
          <a:bodyPr>
            <a:normAutofit/>
          </a:bodyPr>
          <a:lstStyle/>
          <a:p>
            <a:pPr marL="0" indent="0">
              <a:buNone/>
            </a:pPr>
            <a:r>
              <a:rPr lang="en-US" sz="2200" dirty="0"/>
              <a:t>Explanation:</a:t>
            </a:r>
          </a:p>
          <a:p>
            <a:r>
              <a:rPr lang="en-US" sz="2200" dirty="0"/>
              <a:t>The try block attempts to read the dataset (</a:t>
            </a:r>
            <a:r>
              <a:rPr lang="en-US" sz="2200" dirty="0" err="1"/>
              <a:t>NYPD_Complaint_Data_Historic.csv</a:t>
            </a:r>
            <a:r>
              <a:rPr lang="en-US" sz="2200" dirty="0"/>
              <a:t>) using Pandas’ </a:t>
            </a:r>
            <a:r>
              <a:rPr lang="en-US" sz="2200" dirty="0" err="1"/>
              <a:t>read_csv</a:t>
            </a:r>
            <a:r>
              <a:rPr lang="en-US" sz="2200" dirty="0"/>
              <a:t>() function.</a:t>
            </a:r>
          </a:p>
          <a:p>
            <a:r>
              <a:rPr lang="en-US" sz="2200" dirty="0"/>
              <a:t>If the file is found, the first few rows of the dataset are displayed using </a:t>
            </a:r>
            <a:r>
              <a:rPr lang="en-US" sz="2200" dirty="0" err="1"/>
              <a:t>data.head</a:t>
            </a:r>
            <a:r>
              <a:rPr lang="en-US" sz="2200" dirty="0"/>
              <a:t>().</a:t>
            </a:r>
          </a:p>
          <a:p>
            <a:r>
              <a:rPr lang="en-US" sz="2200" dirty="0"/>
              <a:t>If the file is not found, a </a:t>
            </a:r>
            <a:r>
              <a:rPr lang="en-US" sz="2200" dirty="0" err="1"/>
              <a:t>FileNotFoundError</a:t>
            </a:r>
            <a:r>
              <a:rPr lang="en-US" sz="2200" dirty="0"/>
              <a:t> is raised, and the error message "File not found. Please check the file path." is displayed to inform the user.</a:t>
            </a:r>
          </a:p>
          <a:p>
            <a:pPr marL="0" indent="0">
              <a:buNone/>
            </a:pPr>
            <a:r>
              <a:rPr lang="en-US" sz="2200" dirty="0"/>
              <a:t>Insights:</a:t>
            </a:r>
          </a:p>
          <a:p>
            <a:r>
              <a:rPr lang="en-US" sz="2200" dirty="0"/>
              <a:t>Error Handling ensures the program doesn’t crash when a file is missing.</a:t>
            </a:r>
          </a:p>
          <a:p>
            <a:r>
              <a:rPr lang="en-US" sz="2200" dirty="0"/>
              <a:t>The user is informed with a clear error message, making it easier to resolve file path issues.</a:t>
            </a:r>
          </a:p>
          <a:p>
            <a:endParaRPr lang="en-US" dirty="0"/>
          </a:p>
          <a:p>
            <a:endParaRPr lang="en-US" dirty="0"/>
          </a:p>
        </p:txBody>
      </p:sp>
      <p:sp>
        <p:nvSpPr>
          <p:cNvPr id="3" name="Title 2">
            <a:extLst>
              <a:ext uri="{FF2B5EF4-FFF2-40B4-BE49-F238E27FC236}">
                <a16:creationId xmlns:a16="http://schemas.microsoft.com/office/drawing/2014/main" id="{CBA1E268-31B3-383C-AEC1-788CC193926B}"/>
              </a:ext>
            </a:extLst>
          </p:cNvPr>
          <p:cNvSpPr>
            <a:spLocks noGrp="1"/>
          </p:cNvSpPr>
          <p:nvPr>
            <p:ph type="title"/>
          </p:nvPr>
        </p:nvSpPr>
        <p:spPr>
          <a:xfrm>
            <a:off x="535577" y="548640"/>
            <a:ext cx="10452849" cy="910492"/>
          </a:xfrm>
        </p:spPr>
        <p:txBody>
          <a:bodyPr/>
          <a:lstStyle/>
          <a:p>
            <a:r>
              <a:rPr lang="en-US" dirty="0"/>
              <a:t>Error Handling</a:t>
            </a:r>
          </a:p>
        </p:txBody>
      </p:sp>
    </p:spTree>
    <p:extLst>
      <p:ext uri="{BB962C8B-B14F-4D97-AF65-F5344CB8AC3E}">
        <p14:creationId xmlns:p14="http://schemas.microsoft.com/office/powerpoint/2010/main" val="26187246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computer screen with multiple screens&#10;&#10;Description automatically generated with medium confidence">
            <a:extLst>
              <a:ext uri="{FF2B5EF4-FFF2-40B4-BE49-F238E27FC236}">
                <a16:creationId xmlns:a16="http://schemas.microsoft.com/office/drawing/2014/main" id="{B98E07F6-365A-DEC0-0AD8-9007F08E724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r="1" b="1"/>
          <a:stretch/>
        </p:blipFill>
        <p:spPr>
          <a:xfrm flipH="1">
            <a:off x="0" y="0"/>
            <a:ext cx="6063915" cy="6063915"/>
          </a:xfrm>
          <a:noFill/>
        </p:spPr>
      </p:pic>
      <p:sp>
        <p:nvSpPr>
          <p:cNvPr id="3" name="Title 2">
            <a:extLst>
              <a:ext uri="{FF2B5EF4-FFF2-40B4-BE49-F238E27FC236}">
                <a16:creationId xmlns:a16="http://schemas.microsoft.com/office/drawing/2014/main" id="{84E74A44-D949-F9D4-79F8-B6C781D7BE9A}"/>
              </a:ext>
            </a:extLst>
          </p:cNvPr>
          <p:cNvSpPr>
            <a:spLocks noGrp="1"/>
          </p:cNvSpPr>
          <p:nvPr>
            <p:ph type="title"/>
          </p:nvPr>
        </p:nvSpPr>
        <p:spPr>
          <a:xfrm>
            <a:off x="6707177" y="1349006"/>
            <a:ext cx="4845068" cy="1858617"/>
          </a:xfrm>
        </p:spPr>
        <p:txBody>
          <a:bodyPr anchor="b">
            <a:normAutofit/>
          </a:bodyPr>
          <a:lstStyle/>
          <a:p>
            <a:r>
              <a:rPr lang="en-US" dirty="0"/>
              <a:t>Data Visualization</a:t>
            </a:r>
          </a:p>
        </p:txBody>
      </p:sp>
      <p:sp>
        <p:nvSpPr>
          <p:cNvPr id="11" name="Content Placeholder 3">
            <a:extLst>
              <a:ext uri="{FF2B5EF4-FFF2-40B4-BE49-F238E27FC236}">
                <a16:creationId xmlns:a16="http://schemas.microsoft.com/office/drawing/2014/main" id="{B668EA2D-6DA4-CB7F-19B5-59E60B6113A0}"/>
              </a:ext>
            </a:extLst>
          </p:cNvPr>
          <p:cNvSpPr>
            <a:spLocks noGrp="1"/>
          </p:cNvSpPr>
          <p:nvPr>
            <p:ph idx="1"/>
          </p:nvPr>
        </p:nvSpPr>
        <p:spPr>
          <a:xfrm>
            <a:off x="6257109" y="3401899"/>
            <a:ext cx="5464953" cy="2933587"/>
          </a:xfrm>
        </p:spPr>
        <p:txBody>
          <a:bodyPr>
            <a:normAutofit/>
          </a:bodyPr>
          <a:lstStyle/>
          <a:p>
            <a:pPr marL="0" indent="0">
              <a:buNone/>
            </a:pPr>
            <a:r>
              <a:rPr lang="en-US" dirty="0"/>
              <a:t>Data visualization aims to present complex crime data in a clear and accessible manner, helping the audience easily grasp patterns and trends across different boroughs and time periods. The goal is to provide a visual representation that enables effective analysis, highlighting key insights like crime distribution, temporal trends, and geographic hotspots, making the data more engaging and actionable for decision-making.</a:t>
            </a:r>
          </a:p>
        </p:txBody>
      </p:sp>
    </p:spTree>
    <p:extLst>
      <p:ext uri="{BB962C8B-B14F-4D97-AF65-F5344CB8AC3E}">
        <p14:creationId xmlns:p14="http://schemas.microsoft.com/office/powerpoint/2010/main" val="35029125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DAD08-ECA1-8E4A-3B95-4E24A7A01714}"/>
              </a:ext>
            </a:extLst>
          </p:cNvPr>
          <p:cNvSpPr>
            <a:spLocks noGrp="1"/>
          </p:cNvSpPr>
          <p:nvPr>
            <p:ph type="title"/>
          </p:nvPr>
        </p:nvSpPr>
        <p:spPr>
          <a:xfrm>
            <a:off x="6610350" y="0"/>
            <a:ext cx="5581650" cy="7026865"/>
          </a:xfrm>
        </p:spPr>
        <p:txBody>
          <a:bodyPr>
            <a:noAutofit/>
          </a:bodyPr>
          <a:lstStyle/>
          <a:p>
            <a:pPr marL="342900" indent="-342900" algn="l">
              <a:buFont typeface="Arial" panose="020B0604020202020204" pitchFamily="34" charset="0"/>
              <a:buChar char="•"/>
            </a:pPr>
            <a:r>
              <a:rPr lang="en-US" sz="2200" dirty="0"/>
              <a:t>Observations:</a:t>
            </a:r>
            <a:br>
              <a:rPr lang="en-US" sz="2200" dirty="0"/>
            </a:br>
            <a:r>
              <a:rPr lang="en-US" sz="2400" dirty="0">
                <a:solidFill>
                  <a:schemeClr val="tx1"/>
                </a:solidFill>
              </a:rPr>
              <a:t>The bar plot shows that Brooklyn and Queens have the highest number of reported crimes, while Manhattan also shows a high frequency of incidents.</a:t>
            </a:r>
            <a:br>
              <a:rPr lang="en-US" sz="2400" dirty="0">
                <a:solidFill>
                  <a:schemeClr val="tx1"/>
                </a:solidFill>
              </a:rPr>
            </a:br>
            <a:r>
              <a:rPr lang="en-US" sz="2400" dirty="0">
                <a:solidFill>
                  <a:schemeClr val="tx1"/>
                </a:solidFill>
              </a:rPr>
              <a:t>Staten Island has the lowest crime count, indicating it may require less law enforcement attention compared to the other boroughs.</a:t>
            </a:r>
            <a:br>
              <a:rPr lang="en-US" sz="2400" dirty="0">
                <a:solidFill>
                  <a:schemeClr val="tx1"/>
                </a:solidFill>
              </a:rPr>
            </a:br>
            <a:r>
              <a:rPr lang="en-US" sz="2400" dirty="0">
                <a:solidFill>
                  <a:schemeClr val="tx1"/>
                </a:solidFill>
              </a:rPr>
              <a:t>Policy Recommendations:</a:t>
            </a:r>
            <a:br>
              <a:rPr lang="en-US" sz="2400" dirty="0">
                <a:solidFill>
                  <a:schemeClr val="tx1"/>
                </a:solidFill>
              </a:rPr>
            </a:br>
            <a:r>
              <a:rPr lang="en-US" sz="2400" dirty="0">
                <a:solidFill>
                  <a:schemeClr val="tx1"/>
                </a:solidFill>
              </a:rPr>
              <a:t>For High-Crime Boroughs (Brooklyn, Queens, Manhattan):</a:t>
            </a:r>
            <a:br>
              <a:rPr lang="en-US" sz="2400" dirty="0">
                <a:solidFill>
                  <a:schemeClr val="tx1"/>
                </a:solidFill>
              </a:rPr>
            </a:br>
            <a:r>
              <a:rPr lang="en-US" sz="2400" dirty="0">
                <a:solidFill>
                  <a:schemeClr val="tx1"/>
                </a:solidFill>
              </a:rPr>
              <a:t>	•Increase police presence in high-crime areas during peak crime hours.</a:t>
            </a:r>
            <a:br>
              <a:rPr lang="en-US" sz="2400" dirty="0">
                <a:solidFill>
                  <a:schemeClr val="tx1"/>
                </a:solidFill>
              </a:rPr>
            </a:br>
            <a:r>
              <a:rPr lang="en-US" sz="2400" dirty="0">
                <a:solidFill>
                  <a:schemeClr val="tx1"/>
                </a:solidFill>
              </a:rPr>
              <a:t>	•Establish more community-based policing programs to build relationships and trust.</a:t>
            </a:r>
            <a:br>
              <a:rPr lang="en-US" sz="2400" dirty="0">
                <a:solidFill>
                  <a:schemeClr val="tx1"/>
                </a:solidFill>
              </a:rPr>
            </a:br>
            <a:r>
              <a:rPr lang="en-US" sz="2400" dirty="0">
                <a:solidFill>
                  <a:schemeClr val="tx1"/>
                </a:solidFill>
              </a:rPr>
              <a:t>	•For Low-Crime Boroughs (Staten Island):</a:t>
            </a:r>
            <a:br>
              <a:rPr lang="en-US" sz="2400" dirty="0">
                <a:solidFill>
                  <a:schemeClr val="tx1"/>
                </a:solidFill>
              </a:rPr>
            </a:br>
            <a:r>
              <a:rPr lang="en-US" sz="2400" dirty="0">
                <a:solidFill>
                  <a:schemeClr val="tx1"/>
                </a:solidFill>
              </a:rPr>
              <a:t>	•Continue monitoring but allocate resources more efficiently to other boroughs.</a:t>
            </a:r>
            <a:br>
              <a:rPr lang="en-US" sz="2400" dirty="0">
                <a:solidFill>
                  <a:schemeClr val="tx1"/>
                </a:solidFill>
              </a:rPr>
            </a:br>
            <a:endParaRPr lang="en-US" sz="2400" dirty="0">
              <a:solidFill>
                <a:schemeClr val="tx1"/>
              </a:solidFill>
            </a:endParaRPr>
          </a:p>
        </p:txBody>
      </p:sp>
      <p:pic>
        <p:nvPicPr>
          <p:cNvPr id="4" name="Picture 3" descr="A graph of blue bars&#10;&#10;Description automatically generated">
            <a:extLst>
              <a:ext uri="{FF2B5EF4-FFF2-40B4-BE49-F238E27FC236}">
                <a16:creationId xmlns:a16="http://schemas.microsoft.com/office/drawing/2014/main" id="{46EE90A4-4DEE-9064-89F1-D008F35B01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40389"/>
            <a:ext cx="6363431" cy="4977221"/>
          </a:xfrm>
          <a:prstGeom prst="rect">
            <a:avLst/>
          </a:prstGeom>
        </p:spPr>
      </p:pic>
    </p:spTree>
    <p:extLst>
      <p:ext uri="{BB962C8B-B14F-4D97-AF65-F5344CB8AC3E}">
        <p14:creationId xmlns:p14="http://schemas.microsoft.com/office/powerpoint/2010/main" val="21876867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F2FF2-9566-F60B-976A-A46F6A407B74}"/>
            </a:ext>
          </a:extLst>
        </p:cNvPr>
        <p:cNvGrpSpPr/>
        <p:nvPr/>
      </p:nvGrpSpPr>
      <p:grpSpPr>
        <a:xfrm>
          <a:off x="0" y="0"/>
          <a:ext cx="0" cy="0"/>
          <a:chOff x="0" y="0"/>
          <a:chExt cx="0" cy="0"/>
        </a:xfrm>
      </p:grpSpPr>
      <p:pic>
        <p:nvPicPr>
          <p:cNvPr id="5" name="Picture 4" descr="A diagram of a crime incident distribution&#10;&#10;Description automatically generated">
            <a:extLst>
              <a:ext uri="{FF2B5EF4-FFF2-40B4-BE49-F238E27FC236}">
                <a16:creationId xmlns:a16="http://schemas.microsoft.com/office/drawing/2014/main" id="{75FAB3B4-545D-38FE-A35A-91B45C03DF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5699" y="274320"/>
            <a:ext cx="10811212" cy="6309360"/>
          </a:xfrm>
          <a:prstGeom prst="rect">
            <a:avLst/>
          </a:prstGeom>
        </p:spPr>
      </p:pic>
    </p:spTree>
    <p:extLst>
      <p:ext uri="{BB962C8B-B14F-4D97-AF65-F5344CB8AC3E}">
        <p14:creationId xmlns:p14="http://schemas.microsoft.com/office/powerpoint/2010/main" val="1244812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F7CDD6-5428-4DF4-0757-528B650CCA56}"/>
              </a:ext>
            </a:extLst>
          </p:cNvPr>
          <p:cNvSpPr>
            <a:spLocks noGrp="1"/>
          </p:cNvSpPr>
          <p:nvPr>
            <p:ph idx="1"/>
          </p:nvPr>
        </p:nvSpPr>
        <p:spPr>
          <a:xfrm>
            <a:off x="552450" y="1390650"/>
            <a:ext cx="11201400" cy="4819649"/>
          </a:xfrm>
        </p:spPr>
        <p:txBody>
          <a:bodyPr>
            <a:normAutofit lnSpcReduction="10000"/>
          </a:bodyPr>
          <a:lstStyle/>
          <a:p>
            <a:r>
              <a:rPr lang="en-US" sz="2400" dirty="0"/>
              <a:t>Current Relevance: Analyzing recent data allows us to identify present-day crime trends, directly relevant to today’s social conditions and urban planning needs.</a:t>
            </a:r>
          </a:p>
          <a:p>
            <a:r>
              <a:rPr lang="en-US" sz="2400" dirty="0"/>
              <a:t>Post-Pandemic Impact: This timeframe captures socio-economic changes post-COVID-19, a period marked by shifts in crime dynamics due to altered social and economic factors.</a:t>
            </a:r>
          </a:p>
          <a:p>
            <a:r>
              <a:rPr lang="en-US" sz="2400" dirty="0"/>
              <a:t>Rich Detail: The dataset includes specific times, dates, and demographic details, allowing for comprehensive analysis of each incident. This depth of information reveals insights into the distribution of crime across neighborhoods, age groups, and times.</a:t>
            </a:r>
          </a:p>
          <a:p>
            <a:r>
              <a:rPr lang="en-US" sz="2400" dirty="0"/>
              <a:t>Dynamic Patterns: Covering recent years, the dataset captures evolving crime trends, making the analysis both timely and actionable.</a:t>
            </a:r>
          </a:p>
          <a:p>
            <a:r>
              <a:rPr lang="en-US" sz="2400" dirty="0"/>
              <a:t>Real-World Impact: This dataset highlights the real-world application of data science, as the insights derived from this analysis can directly contribute to public safety and community well-being.</a:t>
            </a:r>
          </a:p>
          <a:p>
            <a:endParaRPr lang="en-US" sz="2400" dirty="0"/>
          </a:p>
          <a:p>
            <a:endParaRPr lang="en-US" dirty="0"/>
          </a:p>
        </p:txBody>
      </p:sp>
      <p:sp>
        <p:nvSpPr>
          <p:cNvPr id="3" name="Title 2">
            <a:extLst>
              <a:ext uri="{FF2B5EF4-FFF2-40B4-BE49-F238E27FC236}">
                <a16:creationId xmlns:a16="http://schemas.microsoft.com/office/drawing/2014/main" id="{DC37732A-8947-6F8A-4CAE-F7C695F84EC9}"/>
              </a:ext>
            </a:extLst>
          </p:cNvPr>
          <p:cNvSpPr>
            <a:spLocks noGrp="1"/>
          </p:cNvSpPr>
          <p:nvPr>
            <p:ph type="title"/>
          </p:nvPr>
        </p:nvSpPr>
        <p:spPr>
          <a:xfrm>
            <a:off x="552450" y="499209"/>
            <a:ext cx="10832728" cy="910492"/>
          </a:xfrm>
        </p:spPr>
        <p:txBody>
          <a:bodyPr>
            <a:normAutofit/>
          </a:bodyPr>
          <a:lstStyle/>
          <a:p>
            <a:r>
              <a:rPr lang="en-US" sz="4000" dirty="0"/>
              <a:t>Why this dataset?</a:t>
            </a:r>
          </a:p>
        </p:txBody>
      </p:sp>
    </p:spTree>
    <p:extLst>
      <p:ext uri="{BB962C8B-B14F-4D97-AF65-F5344CB8AC3E}">
        <p14:creationId xmlns:p14="http://schemas.microsoft.com/office/powerpoint/2010/main" val="7965632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4334C79-5169-543C-13BE-65A478EE0C0C}"/>
              </a:ext>
            </a:extLst>
          </p:cNvPr>
          <p:cNvSpPr>
            <a:spLocks noGrp="1"/>
          </p:cNvSpPr>
          <p:nvPr>
            <p:ph idx="1"/>
          </p:nvPr>
        </p:nvSpPr>
        <p:spPr>
          <a:xfrm>
            <a:off x="590550" y="1619250"/>
            <a:ext cx="11029949" cy="4629150"/>
          </a:xfrm>
        </p:spPr>
        <p:txBody>
          <a:bodyPr>
            <a:normAutofit fontScale="92500" lnSpcReduction="20000"/>
          </a:bodyPr>
          <a:lstStyle/>
          <a:p>
            <a:r>
              <a:rPr lang="en-US" sz="2600" dirty="0"/>
              <a:t>Larceny has a wide range of incidents, with many outliers indicating occasional spikes.</a:t>
            </a:r>
          </a:p>
          <a:p>
            <a:r>
              <a:rPr lang="en-US" sz="2600" dirty="0"/>
              <a:t>Assault and Fraud show a more consistent pattern in crime frequency.</a:t>
            </a:r>
          </a:p>
          <a:p>
            <a:r>
              <a:rPr lang="en-US" sz="2600" dirty="0"/>
              <a:t>Offense types like Robbery and Motor Vehicle Theft show a higher concentration of incidents at the median.</a:t>
            </a:r>
          </a:p>
          <a:p>
            <a:pPr marL="0" indent="0">
              <a:buNone/>
            </a:pPr>
            <a:r>
              <a:rPr lang="en-US" sz="2600" dirty="0"/>
              <a:t>Policy Recommendations:</a:t>
            </a:r>
          </a:p>
          <a:p>
            <a:r>
              <a:rPr lang="en-US" sz="2600" dirty="0"/>
              <a:t>Larceny: Enhance surveillance in high-risk areas, such as commercial centers, to curb sudden spikes.</a:t>
            </a:r>
          </a:p>
          <a:p>
            <a:r>
              <a:rPr lang="en-US" sz="2600" dirty="0"/>
              <a:t>Assault and Fraud: Community engagement and public awareness campaigns about personal safety and fraud prevention.</a:t>
            </a:r>
          </a:p>
          <a:p>
            <a:r>
              <a:rPr lang="en-US" sz="2600" dirty="0"/>
              <a:t>Robbery and Motor Vehicle Theft: Increase vehicle protection programs and install more street cameras in identified hotspots.</a:t>
            </a:r>
          </a:p>
          <a:p>
            <a:endParaRPr lang="en-US" sz="2600" dirty="0"/>
          </a:p>
          <a:p>
            <a:endParaRPr lang="en-US" dirty="0"/>
          </a:p>
        </p:txBody>
      </p:sp>
      <p:sp>
        <p:nvSpPr>
          <p:cNvPr id="3" name="Title 2">
            <a:extLst>
              <a:ext uri="{FF2B5EF4-FFF2-40B4-BE49-F238E27FC236}">
                <a16:creationId xmlns:a16="http://schemas.microsoft.com/office/drawing/2014/main" id="{7310BE28-B79D-4B63-8163-BAC8F94E11EE}"/>
              </a:ext>
            </a:extLst>
          </p:cNvPr>
          <p:cNvSpPr>
            <a:spLocks noGrp="1"/>
          </p:cNvSpPr>
          <p:nvPr>
            <p:ph type="title"/>
          </p:nvPr>
        </p:nvSpPr>
        <p:spPr>
          <a:xfrm>
            <a:off x="590550" y="708758"/>
            <a:ext cx="10452849" cy="910492"/>
          </a:xfrm>
        </p:spPr>
        <p:txBody>
          <a:bodyPr/>
          <a:lstStyle/>
          <a:p>
            <a:r>
              <a:rPr lang="en-US" dirty="0"/>
              <a:t>Crime Incidents by Offense Type</a:t>
            </a:r>
          </a:p>
        </p:txBody>
      </p:sp>
    </p:spTree>
    <p:extLst>
      <p:ext uri="{BB962C8B-B14F-4D97-AF65-F5344CB8AC3E}">
        <p14:creationId xmlns:p14="http://schemas.microsoft.com/office/powerpoint/2010/main" val="9032288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96636-0F62-DD42-448E-A159992B731F}"/>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3A943CC-9C8F-7E94-ADDE-DA5AE610885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35699" y="393496"/>
            <a:ext cx="10811212" cy="6071008"/>
          </a:xfrm>
          <a:prstGeom prst="rect">
            <a:avLst/>
          </a:prstGeom>
        </p:spPr>
      </p:pic>
    </p:spTree>
    <p:extLst>
      <p:ext uri="{BB962C8B-B14F-4D97-AF65-F5344CB8AC3E}">
        <p14:creationId xmlns:p14="http://schemas.microsoft.com/office/powerpoint/2010/main" val="23708675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5A3FB5-DDB3-8426-57B6-CF9F4156B558}"/>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125ED-804B-5335-8C16-2A48F8BD9F31}"/>
              </a:ext>
            </a:extLst>
          </p:cNvPr>
          <p:cNvSpPr>
            <a:spLocks noGrp="1"/>
          </p:cNvSpPr>
          <p:nvPr>
            <p:ph idx="1"/>
          </p:nvPr>
        </p:nvSpPr>
        <p:spPr>
          <a:xfrm>
            <a:off x="400050" y="1143000"/>
            <a:ext cx="11525250" cy="5249984"/>
          </a:xfrm>
        </p:spPr>
        <p:txBody>
          <a:bodyPr>
            <a:normAutofit fontScale="70000" lnSpcReduction="20000"/>
          </a:bodyPr>
          <a:lstStyle/>
          <a:p>
            <a:r>
              <a:rPr lang="en-US" sz="3500" dirty="0"/>
              <a:t>Manhattan has the highest crime density during evenings and nights, particularly on weekends.</a:t>
            </a:r>
          </a:p>
          <a:p>
            <a:r>
              <a:rPr lang="en-US" sz="3500" dirty="0"/>
              <a:t>Brooklyn shows a significant spike in crime incidents on weekends, especially in the afternoon.</a:t>
            </a:r>
          </a:p>
          <a:p>
            <a:r>
              <a:rPr lang="en-US" sz="3500" dirty="0"/>
              <a:t>Queens sees a rise in crime in the morning and afternoon, possibly reflecting daytime activities or commute-related crimes.</a:t>
            </a:r>
          </a:p>
          <a:p>
            <a:pPr marL="0" indent="0">
              <a:buNone/>
            </a:pPr>
            <a:r>
              <a:rPr lang="en-US" sz="3500" dirty="0"/>
              <a:t>Policy Recommendations:</a:t>
            </a:r>
          </a:p>
          <a:p>
            <a:r>
              <a:rPr lang="en-US" sz="3500" dirty="0"/>
              <a:t>Manhattan: Focus nighttime policing in areas with high nightlife activity. Collaborate with local businesses to ensure security measures are in place.</a:t>
            </a:r>
          </a:p>
          <a:p>
            <a:r>
              <a:rPr lang="en-US" sz="3500" dirty="0"/>
              <a:t>Brooklyn: Increase weekend patrols in public spaces, such as parks and malls, during the afternoon to manage crowd-related incidents.</a:t>
            </a:r>
          </a:p>
          <a:p>
            <a:r>
              <a:rPr lang="en-US" sz="3500" dirty="0"/>
              <a:t>Queens: Increase daytime surveillance to address crimes happening in the morning and afternoon, particularly in transit areas.</a:t>
            </a:r>
          </a:p>
          <a:p>
            <a:pPr marL="0" indent="0">
              <a:buNone/>
            </a:pPr>
            <a:endParaRPr lang="en-US" sz="3500" dirty="0"/>
          </a:p>
          <a:p>
            <a:pPr marL="0" indent="0">
              <a:buNone/>
            </a:pPr>
            <a:endParaRPr lang="en-US" dirty="0"/>
          </a:p>
        </p:txBody>
      </p:sp>
      <p:sp>
        <p:nvSpPr>
          <p:cNvPr id="3" name="Title 2">
            <a:extLst>
              <a:ext uri="{FF2B5EF4-FFF2-40B4-BE49-F238E27FC236}">
                <a16:creationId xmlns:a16="http://schemas.microsoft.com/office/drawing/2014/main" id="{63EE271B-CB20-8CB7-5C5A-BAA5EBC8245F}"/>
              </a:ext>
            </a:extLst>
          </p:cNvPr>
          <p:cNvSpPr>
            <a:spLocks noGrp="1"/>
          </p:cNvSpPr>
          <p:nvPr>
            <p:ph type="title"/>
          </p:nvPr>
        </p:nvSpPr>
        <p:spPr>
          <a:xfrm>
            <a:off x="590550" y="339482"/>
            <a:ext cx="11201400" cy="910492"/>
          </a:xfrm>
        </p:spPr>
        <p:txBody>
          <a:bodyPr>
            <a:normAutofit/>
          </a:bodyPr>
          <a:lstStyle/>
          <a:p>
            <a:r>
              <a:rPr lang="en-US" dirty="0"/>
              <a:t>Crime Density by Time Category &amp; Borough</a:t>
            </a:r>
          </a:p>
        </p:txBody>
      </p:sp>
    </p:spTree>
    <p:extLst>
      <p:ext uri="{BB962C8B-B14F-4D97-AF65-F5344CB8AC3E}">
        <p14:creationId xmlns:p14="http://schemas.microsoft.com/office/powerpoint/2010/main" val="157310734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3E7E3-2A9F-BA9F-CBAD-71C97CD9AC1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1CE4CB71-F1BD-43CE-FEFC-88508BE0576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28600" y="190500"/>
            <a:ext cx="11658600" cy="6477000"/>
          </a:xfrm>
          <a:prstGeom prst="rect">
            <a:avLst/>
          </a:prstGeom>
        </p:spPr>
      </p:pic>
    </p:spTree>
    <p:extLst>
      <p:ext uri="{BB962C8B-B14F-4D97-AF65-F5344CB8AC3E}">
        <p14:creationId xmlns:p14="http://schemas.microsoft.com/office/powerpoint/2010/main" val="23874215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3EFD8-3A50-F044-3AED-A851D33CFF28}"/>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B0B2D1-67A3-37A5-7725-FC7D308EF534}"/>
              </a:ext>
            </a:extLst>
          </p:cNvPr>
          <p:cNvSpPr>
            <a:spLocks noGrp="1"/>
          </p:cNvSpPr>
          <p:nvPr>
            <p:ph idx="1"/>
          </p:nvPr>
        </p:nvSpPr>
        <p:spPr>
          <a:xfrm>
            <a:off x="400050" y="1143000"/>
            <a:ext cx="11525250" cy="5249984"/>
          </a:xfrm>
        </p:spPr>
        <p:txBody>
          <a:bodyPr>
            <a:normAutofit/>
          </a:bodyPr>
          <a:lstStyle/>
          <a:p>
            <a:pPr marL="0" indent="0">
              <a:buNone/>
            </a:pPr>
            <a:r>
              <a:rPr lang="en-US" sz="3500" dirty="0"/>
              <a:t>Observations:</a:t>
            </a:r>
          </a:p>
          <a:p>
            <a:r>
              <a:rPr lang="en-US" sz="3500" dirty="0"/>
              <a:t>Crime incidents show clear seasonal fluctuations, with noticeable peaks in summer months and around holidays.</a:t>
            </a:r>
          </a:p>
          <a:p>
            <a:r>
              <a:rPr lang="en-US" sz="3500" dirty="0"/>
              <a:t>A gradual increase in crime rates during certain weeks could point to economic factors or specific public events.</a:t>
            </a:r>
          </a:p>
          <a:p>
            <a:pPr marL="0" indent="0">
              <a:buNone/>
            </a:pPr>
            <a:r>
              <a:rPr lang="en-US" sz="3500" dirty="0"/>
              <a:t>Policy Recommendations:</a:t>
            </a:r>
          </a:p>
          <a:p>
            <a:r>
              <a:rPr lang="en-US" sz="3500" dirty="0"/>
              <a:t>During high-crime periods (e.g., summer or holidays), plan for increased police visibility and patrols in high-traffic areas.</a:t>
            </a:r>
          </a:p>
          <a:p>
            <a:pPr marL="0" indent="0">
              <a:buNone/>
            </a:pPr>
            <a:endParaRPr lang="en-US" dirty="0"/>
          </a:p>
        </p:txBody>
      </p:sp>
      <p:sp>
        <p:nvSpPr>
          <p:cNvPr id="3" name="Title 2">
            <a:extLst>
              <a:ext uri="{FF2B5EF4-FFF2-40B4-BE49-F238E27FC236}">
                <a16:creationId xmlns:a16="http://schemas.microsoft.com/office/drawing/2014/main" id="{8EAC811F-37BD-B3EA-614C-6F1240CE0A9B}"/>
              </a:ext>
            </a:extLst>
          </p:cNvPr>
          <p:cNvSpPr>
            <a:spLocks noGrp="1"/>
          </p:cNvSpPr>
          <p:nvPr>
            <p:ph type="title"/>
          </p:nvPr>
        </p:nvSpPr>
        <p:spPr>
          <a:xfrm>
            <a:off x="590550" y="339482"/>
            <a:ext cx="10452849" cy="910492"/>
          </a:xfrm>
        </p:spPr>
        <p:txBody>
          <a:bodyPr/>
          <a:lstStyle/>
          <a:p>
            <a:r>
              <a:rPr lang="en-US" dirty="0"/>
              <a:t>Crime Trend over Time ( Line plot)</a:t>
            </a:r>
          </a:p>
        </p:txBody>
      </p:sp>
    </p:spTree>
    <p:extLst>
      <p:ext uri="{BB962C8B-B14F-4D97-AF65-F5344CB8AC3E}">
        <p14:creationId xmlns:p14="http://schemas.microsoft.com/office/powerpoint/2010/main" val="134399039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CEB45-C215-FC56-0F74-2FEE351C3F5C}"/>
            </a:ext>
          </a:extLst>
        </p:cNvPr>
        <p:cNvGrpSpPr/>
        <p:nvPr/>
      </p:nvGrpSpPr>
      <p:grpSpPr>
        <a:xfrm>
          <a:off x="0" y="0"/>
          <a:ext cx="0" cy="0"/>
          <a:chOff x="0" y="0"/>
          <a:chExt cx="0" cy="0"/>
        </a:xfrm>
      </p:grpSpPr>
      <p:pic>
        <p:nvPicPr>
          <p:cNvPr id="8" name="Picture 7" descr="A chart of crime types across borough&#10;&#10;Description automatically generated">
            <a:extLst>
              <a:ext uri="{FF2B5EF4-FFF2-40B4-BE49-F238E27FC236}">
                <a16:creationId xmlns:a16="http://schemas.microsoft.com/office/drawing/2014/main" id="{360997C0-A0BE-1E4F-6896-3CAB323FBB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7707" y="0"/>
            <a:ext cx="11176586" cy="6858000"/>
          </a:xfrm>
          <a:prstGeom prst="rect">
            <a:avLst/>
          </a:prstGeom>
        </p:spPr>
      </p:pic>
    </p:spTree>
    <p:extLst>
      <p:ext uri="{BB962C8B-B14F-4D97-AF65-F5344CB8AC3E}">
        <p14:creationId xmlns:p14="http://schemas.microsoft.com/office/powerpoint/2010/main" val="222248755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524E2-02C3-1FDD-F56D-0AEBA7C08BDA}"/>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6E20B5D-33D0-4B08-E937-E17088A16121}"/>
              </a:ext>
            </a:extLst>
          </p:cNvPr>
          <p:cNvSpPr>
            <a:spLocks noGrp="1"/>
          </p:cNvSpPr>
          <p:nvPr>
            <p:ph idx="1"/>
          </p:nvPr>
        </p:nvSpPr>
        <p:spPr>
          <a:xfrm>
            <a:off x="400050" y="1143000"/>
            <a:ext cx="11525250" cy="5249984"/>
          </a:xfrm>
        </p:spPr>
        <p:txBody>
          <a:bodyPr>
            <a:normAutofit fontScale="85000" lnSpcReduction="20000"/>
          </a:bodyPr>
          <a:lstStyle/>
          <a:p>
            <a:pPr marL="0" indent="0">
              <a:buNone/>
            </a:pPr>
            <a:r>
              <a:rPr lang="en-US" sz="3500" b="1" dirty="0"/>
              <a:t>Observations:</a:t>
            </a:r>
          </a:p>
          <a:p>
            <a:pPr marL="0" indent="0">
              <a:buNone/>
            </a:pPr>
            <a:r>
              <a:rPr lang="en-US" sz="3500" dirty="0"/>
              <a:t>Larceny is the most frequent offense across all boroughs.</a:t>
            </a:r>
          </a:p>
          <a:p>
            <a:pPr marL="0" indent="0">
              <a:buNone/>
            </a:pPr>
            <a:r>
              <a:rPr lang="en-US" sz="3500" dirty="0"/>
              <a:t>Robbery and burglary are prevalent in Manhattan and Brooklyn, indicating specific crime patterns.</a:t>
            </a:r>
          </a:p>
          <a:p>
            <a:pPr marL="0" indent="0">
              <a:buNone/>
            </a:pPr>
            <a:r>
              <a:rPr lang="en-US" sz="3500" dirty="0"/>
              <a:t>Fraud shows consistent activity across boroughs but with lower intensity in suburban areas.</a:t>
            </a:r>
          </a:p>
          <a:p>
            <a:pPr marL="0" indent="0">
              <a:buNone/>
            </a:pPr>
            <a:r>
              <a:rPr lang="en-US" sz="3500" b="1" dirty="0"/>
              <a:t>Policy Recommendations:</a:t>
            </a:r>
          </a:p>
          <a:p>
            <a:pPr marL="0" indent="0">
              <a:buNone/>
            </a:pPr>
            <a:r>
              <a:rPr lang="en-US" sz="3500" dirty="0"/>
              <a:t>Larceny: Implement targeted crime prevention measures, such as shoplifting awareness and property protection.</a:t>
            </a:r>
          </a:p>
          <a:p>
            <a:pPr marL="0" indent="0">
              <a:buNone/>
            </a:pPr>
            <a:r>
              <a:rPr lang="en-US" sz="3500" dirty="0"/>
              <a:t>Robbery and Burglary: Focus on high-risk neighborhoods with dedicated neighborhood watch programs and street lighting initiatives.</a:t>
            </a:r>
          </a:p>
          <a:p>
            <a:pPr marL="0" indent="0">
              <a:buNone/>
            </a:pPr>
            <a:endParaRPr lang="en-US" dirty="0"/>
          </a:p>
        </p:txBody>
      </p:sp>
      <p:sp>
        <p:nvSpPr>
          <p:cNvPr id="3" name="Title 2">
            <a:extLst>
              <a:ext uri="{FF2B5EF4-FFF2-40B4-BE49-F238E27FC236}">
                <a16:creationId xmlns:a16="http://schemas.microsoft.com/office/drawing/2014/main" id="{B8BD86E5-7ED9-F8A7-89C1-83C30A2480F0}"/>
              </a:ext>
            </a:extLst>
          </p:cNvPr>
          <p:cNvSpPr>
            <a:spLocks noGrp="1"/>
          </p:cNvSpPr>
          <p:nvPr>
            <p:ph type="title"/>
          </p:nvPr>
        </p:nvSpPr>
        <p:spPr>
          <a:xfrm>
            <a:off x="590550" y="339482"/>
            <a:ext cx="10452849" cy="910492"/>
          </a:xfrm>
        </p:spPr>
        <p:txBody>
          <a:bodyPr/>
          <a:lstStyle/>
          <a:p>
            <a:r>
              <a:rPr lang="en-US" dirty="0">
                <a:solidFill>
                  <a:srgbClr val="1F1F1F"/>
                </a:solidFill>
                <a:latin typeface="+mn-lt"/>
              </a:rPr>
              <a:t>Crime Types Across Boroughs</a:t>
            </a:r>
            <a:endParaRPr lang="en-US" dirty="0">
              <a:latin typeface="+mn-lt"/>
            </a:endParaRPr>
          </a:p>
        </p:txBody>
      </p:sp>
    </p:spTree>
    <p:extLst>
      <p:ext uri="{BB962C8B-B14F-4D97-AF65-F5344CB8AC3E}">
        <p14:creationId xmlns:p14="http://schemas.microsoft.com/office/powerpoint/2010/main" val="107157914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B2A8E6-E67E-9C62-0DDE-6B17B3C16EE7}"/>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F0C111D5-DB10-B944-A8A6-E76F72F3F5E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71972" y="0"/>
            <a:ext cx="7448055" cy="6858000"/>
          </a:xfrm>
          <a:prstGeom prst="rect">
            <a:avLst/>
          </a:prstGeom>
        </p:spPr>
      </p:pic>
    </p:spTree>
    <p:extLst>
      <p:ext uri="{BB962C8B-B14F-4D97-AF65-F5344CB8AC3E}">
        <p14:creationId xmlns:p14="http://schemas.microsoft.com/office/powerpoint/2010/main" val="5096116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588655-338C-D41E-F390-9AA2F57522E5}"/>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21DBB9C-C373-B041-E3C8-0F615A0C2A0F}"/>
              </a:ext>
            </a:extLst>
          </p:cNvPr>
          <p:cNvSpPr>
            <a:spLocks noGrp="1"/>
          </p:cNvSpPr>
          <p:nvPr>
            <p:ph idx="1"/>
          </p:nvPr>
        </p:nvSpPr>
        <p:spPr>
          <a:xfrm>
            <a:off x="590550" y="1249974"/>
            <a:ext cx="11525250" cy="5249984"/>
          </a:xfrm>
        </p:spPr>
        <p:txBody>
          <a:bodyPr>
            <a:normAutofit fontScale="92500" lnSpcReduction="20000"/>
          </a:bodyPr>
          <a:lstStyle/>
          <a:p>
            <a:pPr marL="0" indent="0">
              <a:buNone/>
            </a:pPr>
            <a:r>
              <a:rPr lang="en-US" sz="3500" b="1" dirty="0"/>
              <a:t>Observations:</a:t>
            </a:r>
          </a:p>
          <a:p>
            <a:pPr marL="0" indent="0">
              <a:buNone/>
            </a:pPr>
            <a:r>
              <a:rPr lang="en-US" sz="3500" dirty="0"/>
              <a:t>The highest number of crimes occurs in the evening and night time periods, especially over weekends.</a:t>
            </a:r>
          </a:p>
          <a:p>
            <a:pPr marL="0" indent="0">
              <a:buNone/>
            </a:pPr>
            <a:r>
              <a:rPr lang="en-US" sz="3500" dirty="0"/>
              <a:t>Morning and afternoon show a lower concentration, indicating fewer crimes during work hours.</a:t>
            </a:r>
          </a:p>
          <a:p>
            <a:pPr marL="0" indent="0">
              <a:buNone/>
            </a:pPr>
            <a:r>
              <a:rPr lang="en-US" sz="3500" b="1" dirty="0"/>
              <a:t>Policy Recommendations:</a:t>
            </a:r>
          </a:p>
          <a:p>
            <a:pPr marL="0" indent="0">
              <a:buNone/>
            </a:pPr>
            <a:r>
              <a:rPr lang="en-US" sz="3500" dirty="0"/>
              <a:t>Increase night patrols and surveillance during the evening and night, when crimes are most prevalent.</a:t>
            </a:r>
          </a:p>
          <a:p>
            <a:pPr marL="0" indent="0">
              <a:buNone/>
            </a:pPr>
            <a:r>
              <a:rPr lang="en-US" sz="3500" dirty="0"/>
              <a:t>Focus daytime preventive measures during commute hours, like traffic monitoring or public safety campaigns.</a:t>
            </a:r>
          </a:p>
          <a:p>
            <a:pPr marL="0" indent="0">
              <a:buNone/>
            </a:pPr>
            <a:endParaRPr lang="en-US" dirty="0"/>
          </a:p>
        </p:txBody>
      </p:sp>
      <p:sp>
        <p:nvSpPr>
          <p:cNvPr id="3" name="Title 2">
            <a:extLst>
              <a:ext uri="{FF2B5EF4-FFF2-40B4-BE49-F238E27FC236}">
                <a16:creationId xmlns:a16="http://schemas.microsoft.com/office/drawing/2014/main" id="{AC6E26F9-D2E2-CF00-0758-162AE64D7958}"/>
              </a:ext>
            </a:extLst>
          </p:cNvPr>
          <p:cNvSpPr>
            <a:spLocks noGrp="1"/>
          </p:cNvSpPr>
          <p:nvPr>
            <p:ph type="title"/>
          </p:nvPr>
        </p:nvSpPr>
        <p:spPr>
          <a:xfrm>
            <a:off x="590550" y="339482"/>
            <a:ext cx="10452849" cy="910492"/>
          </a:xfrm>
        </p:spPr>
        <p:txBody>
          <a:bodyPr/>
          <a:lstStyle/>
          <a:p>
            <a:r>
              <a:rPr lang="en-US" dirty="0">
                <a:solidFill>
                  <a:srgbClr val="1F1F1F"/>
                </a:solidFill>
                <a:latin typeface="+mn-lt"/>
              </a:rPr>
              <a:t>Crime Count by Time Category (Pie Chart)</a:t>
            </a:r>
          </a:p>
        </p:txBody>
      </p:sp>
    </p:spTree>
    <p:extLst>
      <p:ext uri="{BB962C8B-B14F-4D97-AF65-F5344CB8AC3E}">
        <p14:creationId xmlns:p14="http://schemas.microsoft.com/office/powerpoint/2010/main" val="48717499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0049C2FC-9D3F-3C50-C118-CA9A2393AE47}"/>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2682" r="12682"/>
          <a:stretch/>
        </p:blipFill>
        <p:spPr>
          <a:xfrm>
            <a:off x="-2" y="0"/>
            <a:ext cx="6096001" cy="6864485"/>
          </a:xfrm>
        </p:spPr>
      </p:pic>
      <p:sp>
        <p:nvSpPr>
          <p:cNvPr id="3" name="Title 2">
            <a:extLst>
              <a:ext uri="{FF2B5EF4-FFF2-40B4-BE49-F238E27FC236}">
                <a16:creationId xmlns:a16="http://schemas.microsoft.com/office/drawing/2014/main" id="{FF1D9E05-C76B-7B6A-A916-73A2B3074969}"/>
              </a:ext>
            </a:extLst>
          </p:cNvPr>
          <p:cNvSpPr>
            <a:spLocks noGrp="1"/>
          </p:cNvSpPr>
          <p:nvPr>
            <p:ph type="title"/>
          </p:nvPr>
        </p:nvSpPr>
        <p:spPr>
          <a:xfrm>
            <a:off x="4079765" y="2526859"/>
            <a:ext cx="2988860" cy="1395208"/>
          </a:xfrm>
        </p:spPr>
        <p:txBody>
          <a:bodyPr/>
          <a:lstStyle/>
          <a:p>
            <a:r>
              <a:rPr lang="en-US" dirty="0"/>
              <a:t>Questions to Answer</a:t>
            </a:r>
          </a:p>
        </p:txBody>
      </p:sp>
      <p:sp>
        <p:nvSpPr>
          <p:cNvPr id="4" name="Text Placeholder 3">
            <a:extLst>
              <a:ext uri="{FF2B5EF4-FFF2-40B4-BE49-F238E27FC236}">
                <a16:creationId xmlns:a16="http://schemas.microsoft.com/office/drawing/2014/main" id="{35E11500-6F12-11A7-A611-266A2D73C634}"/>
              </a:ext>
            </a:extLst>
          </p:cNvPr>
          <p:cNvSpPr>
            <a:spLocks noGrp="1"/>
          </p:cNvSpPr>
          <p:nvPr>
            <p:ph type="body" sz="quarter" idx="14"/>
          </p:nvPr>
        </p:nvSpPr>
        <p:spPr>
          <a:xfrm>
            <a:off x="7495270" y="793580"/>
            <a:ext cx="4027435" cy="5270839"/>
          </a:xfrm>
        </p:spPr>
        <p:txBody>
          <a:bodyPr>
            <a:normAutofit lnSpcReduction="10000"/>
          </a:bodyPr>
          <a:lstStyle/>
          <a:p>
            <a:pPr marL="0" indent="0">
              <a:buNone/>
            </a:pPr>
            <a:r>
              <a:rPr lang="en-US" dirty="0">
                <a:effectLst/>
                <a:latin typeface="Courier New" panose="02070309020205020404" pitchFamily="49" charset="0"/>
              </a:rPr>
              <a:t>o</a:t>
            </a:r>
            <a:r>
              <a:rPr lang="en-US" dirty="0">
                <a:effectLst/>
                <a:latin typeface="Arial" panose="020B0604020202020204" pitchFamily="34" charset="0"/>
              </a:rPr>
              <a:t> </a:t>
            </a:r>
            <a:r>
              <a:rPr lang="en-US" sz="2800" dirty="0">
                <a:effectLst/>
              </a:rPr>
              <a:t>What type of learning approach do you see? (Supervised, Unsupervised,</a:t>
            </a:r>
          </a:p>
          <a:p>
            <a:pPr marL="0" indent="0">
              <a:buNone/>
            </a:pPr>
            <a:r>
              <a:rPr lang="en-US" sz="2800" dirty="0">
                <a:effectLst/>
              </a:rPr>
              <a:t>Reinforcement, or Semi-Supervised)</a:t>
            </a:r>
          </a:p>
          <a:p>
            <a:pPr marL="0" indent="0">
              <a:buNone/>
            </a:pPr>
            <a:r>
              <a:rPr lang="en-US" sz="2800" dirty="0">
                <a:effectLst/>
              </a:rPr>
              <a:t>o How do you see the future scope of your solution?</a:t>
            </a:r>
          </a:p>
          <a:p>
            <a:pPr marL="0" indent="0">
              <a:buNone/>
            </a:pPr>
            <a:r>
              <a:rPr lang="en-US" sz="2800" dirty="0">
                <a:effectLst/>
              </a:rPr>
              <a:t>o Justify your choice of approach with respect to your dataset and problem statement.</a:t>
            </a:r>
          </a:p>
          <a:p>
            <a:endParaRPr lang="en-US" dirty="0"/>
          </a:p>
        </p:txBody>
      </p:sp>
    </p:spTree>
    <p:extLst>
      <p:ext uri="{BB962C8B-B14F-4D97-AF65-F5344CB8AC3E}">
        <p14:creationId xmlns:p14="http://schemas.microsoft.com/office/powerpoint/2010/main" val="3288340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AE7D7-0213-5A9C-8473-FEF12AF5B2F3}"/>
              </a:ext>
            </a:extLst>
          </p:cNvPr>
          <p:cNvSpPr>
            <a:spLocks noGrp="1"/>
          </p:cNvSpPr>
          <p:nvPr>
            <p:ph type="title"/>
          </p:nvPr>
        </p:nvSpPr>
        <p:spPr/>
        <p:txBody>
          <a:bodyPr/>
          <a:lstStyle/>
          <a:p>
            <a:r>
              <a:rPr lang="en-US" sz="4800" dirty="0"/>
              <a:t>Key Benefits </a:t>
            </a:r>
            <a:endParaRPr lang="en-US" dirty="0"/>
          </a:p>
        </p:txBody>
      </p:sp>
      <p:sp>
        <p:nvSpPr>
          <p:cNvPr id="3" name="TextBox 2">
            <a:extLst>
              <a:ext uri="{FF2B5EF4-FFF2-40B4-BE49-F238E27FC236}">
                <a16:creationId xmlns:a16="http://schemas.microsoft.com/office/drawing/2014/main" id="{D563E11C-BD39-A65E-636E-24E02814684F}"/>
              </a:ext>
            </a:extLst>
          </p:cNvPr>
          <p:cNvSpPr txBox="1"/>
          <p:nvPr/>
        </p:nvSpPr>
        <p:spPr>
          <a:xfrm>
            <a:off x="1047750" y="2171700"/>
            <a:ext cx="10191750" cy="2677656"/>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chemeClr val="bg1"/>
                </a:solidFill>
              </a:rPr>
              <a:t>Data for Prediction Models: The data supports predictive analytics and machine learning models to help forecast crime patterns and inform prevention strategies.</a:t>
            </a:r>
          </a:p>
          <a:p>
            <a:pPr marL="457200" indent="-457200">
              <a:buFont typeface="Arial" panose="020B0604020202020204" pitchFamily="34" charset="0"/>
              <a:buChar char="•"/>
            </a:pPr>
            <a:r>
              <a:rPr lang="en-US" sz="2800" dirty="0">
                <a:solidFill>
                  <a:schemeClr val="bg1"/>
                </a:solidFill>
              </a:rPr>
              <a:t>Public Awareness: Analyzing recent crime data raises public awareness about current crime rates and trends, which helps communities take proactive safety measures.</a:t>
            </a:r>
          </a:p>
        </p:txBody>
      </p:sp>
    </p:spTree>
    <p:extLst>
      <p:ext uri="{BB962C8B-B14F-4D97-AF65-F5344CB8AC3E}">
        <p14:creationId xmlns:p14="http://schemas.microsoft.com/office/powerpoint/2010/main" val="413749250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6ED20-B21F-02FC-3886-71FBB7CA90CB}"/>
              </a:ext>
            </a:extLst>
          </p:cNvPr>
          <p:cNvSpPr>
            <a:spLocks noGrp="1"/>
          </p:cNvSpPr>
          <p:nvPr>
            <p:ph type="title"/>
          </p:nvPr>
        </p:nvSpPr>
        <p:spPr>
          <a:xfrm>
            <a:off x="7429500" y="1954400"/>
            <a:ext cx="4762500" cy="3512950"/>
          </a:xfrm>
        </p:spPr>
        <p:txBody>
          <a:bodyPr/>
          <a:lstStyle/>
          <a:p>
            <a:pPr algn="l"/>
            <a:r>
              <a:rPr lang="en-US" dirty="0"/>
              <a:t>UNSUPERVISED LEARNING</a:t>
            </a:r>
          </a:p>
        </p:txBody>
      </p:sp>
      <p:sp>
        <p:nvSpPr>
          <p:cNvPr id="4" name="TextBox 3">
            <a:extLst>
              <a:ext uri="{FF2B5EF4-FFF2-40B4-BE49-F238E27FC236}">
                <a16:creationId xmlns:a16="http://schemas.microsoft.com/office/drawing/2014/main" id="{9860EF08-F8D0-2676-2DBF-0FEDB50A6595}"/>
              </a:ext>
            </a:extLst>
          </p:cNvPr>
          <p:cNvSpPr txBox="1"/>
          <p:nvPr/>
        </p:nvSpPr>
        <p:spPr>
          <a:xfrm>
            <a:off x="0" y="171450"/>
            <a:ext cx="6210300" cy="5693866"/>
          </a:xfrm>
          <a:prstGeom prst="rect">
            <a:avLst/>
          </a:prstGeom>
          <a:noFill/>
        </p:spPr>
        <p:txBody>
          <a:bodyPr wrap="square" rtlCol="0">
            <a:spAutoFit/>
          </a:bodyPr>
          <a:lstStyle/>
          <a:p>
            <a:r>
              <a:rPr lang="en-US" dirty="0"/>
              <a:t>⁠</a:t>
            </a:r>
            <a:r>
              <a:rPr lang="en-US" sz="2800" b="1" dirty="0"/>
              <a:t>What type of learning approach do you see?</a:t>
            </a:r>
          </a:p>
          <a:p>
            <a:endParaRPr lang="en-US" sz="2800" dirty="0"/>
          </a:p>
          <a:p>
            <a:r>
              <a:rPr lang="en-US" sz="2800" dirty="0"/>
              <a:t>Based on the analysis conducted, the learning approach is unsupervised learning. This is because:</a:t>
            </a:r>
          </a:p>
          <a:p>
            <a:pPr marL="342900" indent="-342900">
              <a:buFont typeface="Arial" panose="020B0604020202020204" pitchFamily="34" charset="0"/>
              <a:buChar char="•"/>
            </a:pPr>
            <a:r>
              <a:rPr lang="en-US" sz="2800" dirty="0"/>
              <a:t>The focus is on discovering patterns and trends in the dataset rather than predicting a specific target.</a:t>
            </a:r>
          </a:p>
          <a:p>
            <a:pPr marL="342900" indent="-342900">
              <a:buFont typeface="Arial" panose="020B0604020202020204" pitchFamily="34" charset="0"/>
              <a:buChar char="•"/>
            </a:pPr>
            <a:r>
              <a:rPr lang="en-US" sz="2800" dirty="0"/>
              <a:t>The visualizations (crime counts by borough, offense types, etc.) are aimed at uncovering insights about the data itself, without predefined labels.</a:t>
            </a:r>
            <a:endParaRPr lang="en-US" dirty="0"/>
          </a:p>
        </p:txBody>
      </p:sp>
    </p:spTree>
    <p:extLst>
      <p:ext uri="{BB962C8B-B14F-4D97-AF65-F5344CB8AC3E}">
        <p14:creationId xmlns:p14="http://schemas.microsoft.com/office/powerpoint/2010/main" val="12134055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873F9A-218D-8768-2D70-41DCCC7E9D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1D1EF6-76B9-1B87-7F8C-4D2E4B86A315}"/>
              </a:ext>
            </a:extLst>
          </p:cNvPr>
          <p:cNvSpPr>
            <a:spLocks noGrp="1"/>
          </p:cNvSpPr>
          <p:nvPr>
            <p:ph type="title"/>
          </p:nvPr>
        </p:nvSpPr>
        <p:spPr>
          <a:xfrm>
            <a:off x="7429500" y="1954400"/>
            <a:ext cx="4762500" cy="3512950"/>
          </a:xfrm>
        </p:spPr>
        <p:txBody>
          <a:bodyPr/>
          <a:lstStyle/>
          <a:p>
            <a:pPr algn="l"/>
            <a:r>
              <a:rPr lang="en-US" dirty="0"/>
              <a:t>FUTURE STEPS</a:t>
            </a:r>
          </a:p>
        </p:txBody>
      </p:sp>
      <p:sp>
        <p:nvSpPr>
          <p:cNvPr id="4" name="TextBox 3">
            <a:extLst>
              <a:ext uri="{FF2B5EF4-FFF2-40B4-BE49-F238E27FC236}">
                <a16:creationId xmlns:a16="http://schemas.microsoft.com/office/drawing/2014/main" id="{C0E644FA-7168-AD99-8C5C-FD4DBCA18A70}"/>
              </a:ext>
            </a:extLst>
          </p:cNvPr>
          <p:cNvSpPr txBox="1"/>
          <p:nvPr/>
        </p:nvSpPr>
        <p:spPr>
          <a:xfrm>
            <a:off x="0" y="171450"/>
            <a:ext cx="6210300" cy="7201972"/>
          </a:xfrm>
          <a:prstGeom prst="rect">
            <a:avLst/>
          </a:prstGeom>
          <a:noFill/>
        </p:spPr>
        <p:txBody>
          <a:bodyPr wrap="square" rtlCol="0">
            <a:spAutoFit/>
          </a:bodyPr>
          <a:lstStyle/>
          <a:p>
            <a:r>
              <a:rPr lang="en-US" dirty="0"/>
              <a:t>⁠</a:t>
            </a:r>
            <a:r>
              <a:rPr lang="en-US" sz="2800" b="1" dirty="0"/>
              <a:t>How do you see the future scope of your solution?</a:t>
            </a:r>
          </a:p>
          <a:p>
            <a:endParaRPr lang="en-US" sz="2800" b="1" dirty="0"/>
          </a:p>
          <a:p>
            <a:r>
              <a:rPr lang="en-US" sz="2400" dirty="0"/>
              <a:t>The future scope of this solution involves several directions:</a:t>
            </a:r>
          </a:p>
          <a:p>
            <a:pPr marL="457200" indent="-457200">
              <a:buFont typeface="Arial" panose="020B0604020202020204" pitchFamily="34" charset="0"/>
              <a:buChar char="•"/>
            </a:pPr>
            <a:r>
              <a:rPr lang="en-US" sz="2400" dirty="0"/>
              <a:t>Predictive Modeling: Applying time-series forecasting models to predict future crime hotspots and crime trends based on historical data.</a:t>
            </a:r>
          </a:p>
          <a:p>
            <a:pPr marL="457200" indent="-457200">
              <a:buFont typeface="Arial" panose="020B0604020202020204" pitchFamily="34" charset="0"/>
              <a:buChar char="•"/>
            </a:pPr>
            <a:r>
              <a:rPr lang="en-US" sz="2400" dirty="0"/>
              <a:t>Real-Time Data Integration: Incorporating real-time crime data to continuously track and adjust law enforcement strategies and resources dynamically.</a:t>
            </a:r>
          </a:p>
          <a:p>
            <a:pPr marL="457200" indent="-457200">
              <a:buFont typeface="Arial" panose="020B0604020202020204" pitchFamily="34" charset="0"/>
              <a:buChar char="•"/>
            </a:pPr>
            <a:r>
              <a:rPr lang="en-US" sz="2400" dirty="0"/>
              <a:t>Geospatial Analysis: Utilizing machine learning techniques to better understand crime patterns in specific geographic regions, helping to allocate police resources more efficiently.</a:t>
            </a:r>
          </a:p>
          <a:p>
            <a:endParaRPr lang="en-US" sz="2400" dirty="0"/>
          </a:p>
          <a:p>
            <a:endParaRPr lang="en-US" dirty="0"/>
          </a:p>
        </p:txBody>
      </p:sp>
    </p:spTree>
    <p:extLst>
      <p:ext uri="{BB962C8B-B14F-4D97-AF65-F5344CB8AC3E}">
        <p14:creationId xmlns:p14="http://schemas.microsoft.com/office/powerpoint/2010/main" val="223131052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E11A8F-5BC7-300A-8A52-4F4DD87501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027A89-C670-0CFC-3C20-73BA36E42B42}"/>
              </a:ext>
            </a:extLst>
          </p:cNvPr>
          <p:cNvSpPr>
            <a:spLocks noGrp="1"/>
          </p:cNvSpPr>
          <p:nvPr>
            <p:ph type="title"/>
          </p:nvPr>
        </p:nvSpPr>
        <p:spPr>
          <a:xfrm>
            <a:off x="7429500" y="1954400"/>
            <a:ext cx="4762500" cy="3512950"/>
          </a:xfrm>
        </p:spPr>
        <p:txBody>
          <a:bodyPr/>
          <a:lstStyle/>
          <a:p>
            <a:pPr algn="l"/>
            <a:r>
              <a:rPr lang="en-US" dirty="0"/>
              <a:t>JUSTIFICATION</a:t>
            </a:r>
          </a:p>
        </p:txBody>
      </p:sp>
      <p:sp>
        <p:nvSpPr>
          <p:cNvPr id="4" name="TextBox 3">
            <a:extLst>
              <a:ext uri="{FF2B5EF4-FFF2-40B4-BE49-F238E27FC236}">
                <a16:creationId xmlns:a16="http://schemas.microsoft.com/office/drawing/2014/main" id="{B999445D-52C1-59E0-C9BF-E56E4F0EF157}"/>
              </a:ext>
            </a:extLst>
          </p:cNvPr>
          <p:cNvSpPr txBox="1"/>
          <p:nvPr/>
        </p:nvSpPr>
        <p:spPr>
          <a:xfrm>
            <a:off x="0" y="171450"/>
            <a:ext cx="6210300" cy="7571303"/>
          </a:xfrm>
          <a:prstGeom prst="rect">
            <a:avLst/>
          </a:prstGeom>
          <a:noFill/>
        </p:spPr>
        <p:txBody>
          <a:bodyPr wrap="square" rtlCol="0">
            <a:spAutoFit/>
          </a:bodyPr>
          <a:lstStyle/>
          <a:p>
            <a:r>
              <a:rPr lang="en-US" dirty="0"/>
              <a:t>⁠</a:t>
            </a:r>
            <a:r>
              <a:rPr lang="en-US" sz="2800" b="1" dirty="0"/>
              <a:t>Justify your choice of approach with respect to your dataset and problem statement</a:t>
            </a:r>
          </a:p>
          <a:p>
            <a:r>
              <a:rPr lang="en-US" sz="2400" dirty="0"/>
              <a:t>The unsupervised learning approach was chosen because:</a:t>
            </a:r>
          </a:p>
          <a:p>
            <a:pPr marL="342900" indent="-342900">
              <a:buFont typeface="Arial" panose="020B0604020202020204" pitchFamily="34" charset="0"/>
              <a:buChar char="•"/>
            </a:pPr>
            <a:r>
              <a:rPr lang="en-US" sz="2400" dirty="0"/>
              <a:t>The dataset is primarily used for exploratory data analysis (EDA), identifying trends, and visualizing crime patterns, without a specific target variable for prediction.</a:t>
            </a:r>
          </a:p>
          <a:p>
            <a:pPr marL="342900" indent="-342900">
              <a:buFont typeface="Arial" panose="020B0604020202020204" pitchFamily="34" charset="0"/>
              <a:buChar char="•"/>
            </a:pPr>
            <a:r>
              <a:rPr lang="en-US" sz="2400" dirty="0"/>
              <a:t>The goal is to uncover relationships between different variables (e.g., time, borough, offense type) to gain insights into crime distribution rather than to build predictive models.</a:t>
            </a:r>
          </a:p>
          <a:p>
            <a:pPr marL="342900" indent="-342900">
              <a:buFont typeface="Arial" panose="020B0604020202020204" pitchFamily="34" charset="0"/>
              <a:buChar char="•"/>
            </a:pPr>
            <a:r>
              <a:rPr lang="en-US" sz="2400" dirty="0"/>
              <a:t>By visualizing data through techniques like heatmaps, bar plots, and line plots, the approach effectively highlights patterns and anomalies in crime trends, which can be used for actionable policy recommendations.</a:t>
            </a:r>
          </a:p>
          <a:p>
            <a:endParaRPr lang="en-US" sz="2400" dirty="0"/>
          </a:p>
          <a:p>
            <a:endParaRPr lang="en-US" dirty="0"/>
          </a:p>
        </p:txBody>
      </p:sp>
    </p:spTree>
    <p:extLst>
      <p:ext uri="{BB962C8B-B14F-4D97-AF65-F5344CB8AC3E}">
        <p14:creationId xmlns:p14="http://schemas.microsoft.com/office/powerpoint/2010/main" val="292592371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12556B-F5FB-4FD7-B7D7-CA0BCE6815FC}"/>
              </a:ext>
            </a:extLst>
          </p:cNvPr>
          <p:cNvSpPr>
            <a:spLocks noGrp="1"/>
          </p:cNvSpPr>
          <p:nvPr>
            <p:ph idx="1"/>
          </p:nvPr>
        </p:nvSpPr>
        <p:spPr>
          <a:xfrm>
            <a:off x="419100" y="3562350"/>
            <a:ext cx="11359896" cy="3314700"/>
          </a:xfrm>
        </p:spPr>
        <p:txBody>
          <a:bodyPr>
            <a:noAutofit/>
          </a:bodyPr>
          <a:lstStyle/>
          <a:p>
            <a:pPr marL="0" indent="0">
              <a:buNone/>
            </a:pPr>
            <a:r>
              <a:rPr lang="en-US" sz="2400" dirty="0"/>
              <a:t>Understanding the Dataset’s Role: This dataset from the NYPD captures detailed information on crime reports across New York City. It helps us understand crime patterns, providing insights that can guide law enforcement, policymakers, and researchers in making informed decisions.</a:t>
            </a:r>
          </a:p>
          <a:p>
            <a:pPr marL="0" indent="0">
              <a:buNone/>
            </a:pPr>
            <a:r>
              <a:rPr lang="en-US" sz="2400" dirty="0"/>
              <a:t>Community Benefits: By highlighting where and when incidents are more likely to happen, this analysis supports smarter resource allocation for law enforcement. The ultimate goal is a safer city, where preventive strategies are based on real data, leading to more effective policing.</a:t>
            </a:r>
          </a:p>
        </p:txBody>
      </p:sp>
      <p:sp>
        <p:nvSpPr>
          <p:cNvPr id="2" name="Title 1">
            <a:extLst>
              <a:ext uri="{FF2B5EF4-FFF2-40B4-BE49-F238E27FC236}">
                <a16:creationId xmlns:a16="http://schemas.microsoft.com/office/drawing/2014/main" id="{D5C7A8ED-CA98-4644-AF2D-8C0F21F7EA34}"/>
              </a:ext>
            </a:extLst>
          </p:cNvPr>
          <p:cNvSpPr>
            <a:spLocks noGrp="1"/>
          </p:cNvSpPr>
          <p:nvPr>
            <p:ph type="title"/>
          </p:nvPr>
        </p:nvSpPr>
        <p:spPr>
          <a:xfrm>
            <a:off x="413004" y="2802681"/>
            <a:ext cx="10452849" cy="778719"/>
          </a:xfrm>
        </p:spPr>
        <p:txBody>
          <a:bodyPr>
            <a:normAutofit/>
          </a:bodyPr>
          <a:lstStyle/>
          <a:p>
            <a:r>
              <a:rPr lang="en-US" sz="4000" dirty="0"/>
              <a:t>Conclusion</a:t>
            </a:r>
          </a:p>
        </p:txBody>
      </p:sp>
      <p:pic>
        <p:nvPicPr>
          <p:cNvPr id="22" name="Picture Placeholder 21">
            <a:extLst>
              <a:ext uri="{FF2B5EF4-FFF2-40B4-BE49-F238E27FC236}">
                <a16:creationId xmlns:a16="http://schemas.microsoft.com/office/drawing/2014/main" id="{B8DEDD93-F6C7-D34E-9469-9FC139224D1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2367" b="22367"/>
          <a:stretch/>
        </p:blipFill>
        <p:spPr>
          <a:xfrm>
            <a:off x="413004" y="258432"/>
            <a:ext cx="11365992" cy="2389518"/>
          </a:xfrm>
        </p:spPr>
      </p:pic>
    </p:spTree>
    <p:extLst>
      <p:ext uri="{BB962C8B-B14F-4D97-AF65-F5344CB8AC3E}">
        <p14:creationId xmlns:p14="http://schemas.microsoft.com/office/powerpoint/2010/main" val="153960886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F25EAE-3A37-43DE-9737-13DDF056BEA7}"/>
              </a:ext>
            </a:extLst>
          </p:cNvPr>
          <p:cNvSpPr>
            <a:spLocks noGrp="1"/>
          </p:cNvSpPr>
          <p:nvPr>
            <p:ph idx="1"/>
          </p:nvPr>
        </p:nvSpPr>
        <p:spPr>
          <a:xfrm>
            <a:off x="438150" y="1531912"/>
            <a:ext cx="4171950" cy="4929993"/>
          </a:xfrm>
        </p:spPr>
        <p:txBody>
          <a:bodyPr>
            <a:normAutofit lnSpcReduction="10000"/>
          </a:bodyPr>
          <a:lstStyle/>
          <a:p>
            <a:r>
              <a:rPr lang="en-US" sz="2400" dirty="0"/>
              <a:t>Advanced Data Analysis: Expand on this exploratory data analysis by diving deeper into predictive modeling. Using machine learning techniques, such as clustering or classification, could reveal hidden patterns in crime trends.</a:t>
            </a:r>
          </a:p>
          <a:p>
            <a:r>
              <a:rPr lang="en-US" sz="2400" dirty="0"/>
              <a:t>Further Dataset Exploration: Experiment with integrating additional datasets (like demographic data or social indicators) to provide a multi-dimensional analysis of crime. </a:t>
            </a:r>
          </a:p>
          <a:p>
            <a:endParaRPr lang="en-US" dirty="0"/>
          </a:p>
        </p:txBody>
      </p:sp>
      <p:sp>
        <p:nvSpPr>
          <p:cNvPr id="2" name="Title 1">
            <a:extLst>
              <a:ext uri="{FF2B5EF4-FFF2-40B4-BE49-F238E27FC236}">
                <a16:creationId xmlns:a16="http://schemas.microsoft.com/office/drawing/2014/main" id="{0179C09C-6E20-48F6-AE6D-C893A0F33BE9}"/>
              </a:ext>
            </a:extLst>
          </p:cNvPr>
          <p:cNvSpPr>
            <a:spLocks noGrp="1"/>
          </p:cNvSpPr>
          <p:nvPr>
            <p:ph type="title"/>
          </p:nvPr>
        </p:nvSpPr>
        <p:spPr>
          <a:xfrm>
            <a:off x="438150" y="560314"/>
            <a:ext cx="5581650" cy="910492"/>
          </a:xfrm>
        </p:spPr>
        <p:txBody>
          <a:bodyPr>
            <a:noAutofit/>
          </a:bodyPr>
          <a:lstStyle/>
          <a:p>
            <a:r>
              <a:rPr lang="en-US" sz="4000" dirty="0"/>
              <a:t>Future Steps &amp; Recommendations</a:t>
            </a:r>
          </a:p>
        </p:txBody>
      </p:sp>
      <p:pic>
        <p:nvPicPr>
          <p:cNvPr id="20" name="Picture Placeholder 19">
            <a:extLst>
              <a:ext uri="{FF2B5EF4-FFF2-40B4-BE49-F238E27FC236}">
                <a16:creationId xmlns:a16="http://schemas.microsoft.com/office/drawing/2014/main" id="{73A69289-D803-3943-9979-42FED843A2CB}"/>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9490" b="9490"/>
          <a:stretch/>
        </p:blipFill>
        <p:spPr>
          <a:xfrm>
            <a:off x="3727491" y="0"/>
            <a:ext cx="8464509" cy="6858000"/>
          </a:xfrm>
        </p:spPr>
      </p:pic>
    </p:spTree>
    <p:extLst>
      <p:ext uri="{BB962C8B-B14F-4D97-AF65-F5344CB8AC3E}">
        <p14:creationId xmlns:p14="http://schemas.microsoft.com/office/powerpoint/2010/main" val="405099271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D9E47F-41E0-4FE3-891C-B53FBC82D7F3}"/>
              </a:ext>
            </a:extLst>
          </p:cNvPr>
          <p:cNvSpPr>
            <a:spLocks noGrp="1"/>
          </p:cNvSpPr>
          <p:nvPr>
            <p:ph type="title"/>
          </p:nvPr>
        </p:nvSpPr>
        <p:spPr>
          <a:xfrm>
            <a:off x="932330" y="893729"/>
            <a:ext cx="4534616" cy="910492"/>
          </a:xfrm>
        </p:spPr>
        <p:txBody>
          <a:bodyPr/>
          <a:lstStyle/>
          <a:p>
            <a:r>
              <a:rPr lang="en-US" dirty="0"/>
              <a:t>Thank You</a:t>
            </a:r>
          </a:p>
        </p:txBody>
      </p:sp>
      <p:pic>
        <p:nvPicPr>
          <p:cNvPr id="11" name="Picture Placeholder 10">
            <a:extLst>
              <a:ext uri="{FF2B5EF4-FFF2-40B4-BE49-F238E27FC236}">
                <a16:creationId xmlns:a16="http://schemas.microsoft.com/office/drawing/2014/main" id="{B0B86B06-F4A6-2643-966F-7B41DA43C0B2}"/>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0" y="0"/>
            <a:ext cx="11944350" cy="6858000"/>
          </a:xfrm>
        </p:spPr>
      </p:pic>
    </p:spTree>
    <p:extLst>
      <p:ext uri="{BB962C8B-B14F-4D97-AF65-F5344CB8AC3E}">
        <p14:creationId xmlns:p14="http://schemas.microsoft.com/office/powerpoint/2010/main" val="3642316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11057AE8-6C46-5E7E-7651-DE784C6D4802}"/>
              </a:ext>
            </a:extLst>
          </p:cNvPr>
          <p:cNvSpPr>
            <a:spLocks noGrp="1"/>
          </p:cNvSpPr>
          <p:nvPr>
            <p:ph idx="1"/>
          </p:nvPr>
        </p:nvSpPr>
        <p:spPr>
          <a:xfrm>
            <a:off x="552450" y="1594084"/>
            <a:ext cx="6324600" cy="5092466"/>
          </a:xfrm>
        </p:spPr>
        <p:txBody>
          <a:bodyPr>
            <a:noAutofit/>
          </a:bodyPr>
          <a:lstStyle/>
          <a:p>
            <a:pPr>
              <a:lnSpc>
                <a:spcPct val="90000"/>
              </a:lnSpc>
            </a:pPr>
            <a:r>
              <a:rPr lang="en-US" dirty="0"/>
              <a:t>EDA serves as a foundational step to understand the dataset’s structure, check data quality, and prepare it for further analysis.</a:t>
            </a:r>
          </a:p>
          <a:p>
            <a:pPr>
              <a:lnSpc>
                <a:spcPct val="90000"/>
              </a:lnSpc>
            </a:pPr>
            <a:r>
              <a:rPr lang="en-US" dirty="0"/>
              <a:t>Our EDA process starts with </a:t>
            </a:r>
            <a:r>
              <a:rPr lang="en-US" b="1" dirty="0"/>
              <a:t>Data Inspection</a:t>
            </a:r>
            <a:r>
              <a:rPr lang="en-US" dirty="0"/>
              <a:t>, where we analyze dataset dimensions, data types, and statistical summaries, providing an initial sense of its content and quality. Following this, </a:t>
            </a:r>
            <a:r>
              <a:rPr lang="en-US" b="1" dirty="0"/>
              <a:t>Data Cleaning </a:t>
            </a:r>
            <a:r>
              <a:rPr lang="en-US" dirty="0"/>
              <a:t>ensures reliability by addressing missing values and other inconsistencies.</a:t>
            </a:r>
          </a:p>
          <a:p>
            <a:pPr>
              <a:lnSpc>
                <a:spcPct val="90000"/>
              </a:lnSpc>
            </a:pPr>
            <a:r>
              <a:rPr lang="en-US" dirty="0"/>
              <a:t>After cleaning, </a:t>
            </a:r>
            <a:r>
              <a:rPr lang="en-US" b="1" dirty="0"/>
              <a:t>Feature Engineering </a:t>
            </a:r>
            <a:r>
              <a:rPr lang="en-US" dirty="0"/>
              <a:t>allows us to create additional attributes, such as categorizing crime incidents by time of day or extracting specific crime types, enabling more nuanced analysis. Once new features are prepared, </a:t>
            </a:r>
            <a:r>
              <a:rPr lang="en-US" b="1" dirty="0"/>
              <a:t>Data Visualization</a:t>
            </a:r>
            <a:r>
              <a:rPr lang="en-US" dirty="0"/>
              <a:t> helps us explore patterns and relationships across variables, such as the distribution of crimes by borough and time, as well as potential correlations between </a:t>
            </a:r>
            <a:r>
              <a:rPr lang="en-US" sz="1800" dirty="0"/>
              <a:t>variables.</a:t>
            </a:r>
          </a:p>
        </p:txBody>
      </p:sp>
      <p:sp>
        <p:nvSpPr>
          <p:cNvPr id="3" name="Title 2">
            <a:extLst>
              <a:ext uri="{FF2B5EF4-FFF2-40B4-BE49-F238E27FC236}">
                <a16:creationId xmlns:a16="http://schemas.microsoft.com/office/drawing/2014/main" id="{3ED1F4B3-8810-536F-B738-EB5381CEF3B8}"/>
              </a:ext>
            </a:extLst>
          </p:cNvPr>
          <p:cNvSpPr>
            <a:spLocks noGrp="1"/>
          </p:cNvSpPr>
          <p:nvPr>
            <p:ph type="title"/>
          </p:nvPr>
        </p:nvSpPr>
        <p:spPr>
          <a:xfrm>
            <a:off x="552450" y="683592"/>
            <a:ext cx="7086599" cy="910492"/>
          </a:xfrm>
        </p:spPr>
        <p:txBody>
          <a:bodyPr anchor="ctr">
            <a:noAutofit/>
          </a:bodyPr>
          <a:lstStyle/>
          <a:p>
            <a:r>
              <a:rPr lang="en-US" sz="4000" dirty="0"/>
              <a:t>Exploratory Data Analysis (EDA) </a:t>
            </a:r>
          </a:p>
        </p:txBody>
      </p:sp>
      <p:pic>
        <p:nvPicPr>
          <p:cNvPr id="6" name="Picture Placeholder 5">
            <a:extLst>
              <a:ext uri="{FF2B5EF4-FFF2-40B4-BE49-F238E27FC236}">
                <a16:creationId xmlns:a16="http://schemas.microsoft.com/office/drawing/2014/main" id="{1EDBF767-5CE2-9CD8-9E03-8BB8D51BCDA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a:xfrm>
            <a:off x="6362700" y="-762000"/>
            <a:ext cx="5829300" cy="7620000"/>
          </a:xfrm>
          <a:noFill/>
        </p:spPr>
      </p:pic>
    </p:spTree>
    <p:extLst>
      <p:ext uri="{BB962C8B-B14F-4D97-AF65-F5344CB8AC3E}">
        <p14:creationId xmlns:p14="http://schemas.microsoft.com/office/powerpoint/2010/main" val="600097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836998" y="704850"/>
            <a:ext cx="4554152" cy="5372099"/>
          </a:xfrm>
        </p:spPr>
        <p:txBody>
          <a:bodyPr>
            <a:normAutofit/>
          </a:bodyPr>
          <a:lstStyle/>
          <a:p>
            <a:pPr>
              <a:lnSpc>
                <a:spcPct val="100000"/>
              </a:lnSpc>
            </a:pPr>
            <a:r>
              <a:rPr lang="en-US" sz="4000" dirty="0"/>
              <a:t>Data Inspection:</a:t>
            </a:r>
            <a:br>
              <a:rPr lang="en-US" sz="4000" dirty="0"/>
            </a:br>
            <a:r>
              <a:rPr lang="en-US" sz="3600" dirty="0">
                <a:highlight>
                  <a:srgbClr val="C5AE76"/>
                </a:highlight>
              </a:rPr>
              <a:t>df.info()</a:t>
            </a:r>
            <a:br>
              <a:rPr lang="en-US" sz="3600" dirty="0">
                <a:highlight>
                  <a:srgbClr val="C5AE76"/>
                </a:highlight>
              </a:rPr>
            </a:br>
            <a:r>
              <a:rPr lang="en-US" sz="2400" dirty="0"/>
              <a:t>The dataset contains </a:t>
            </a:r>
            <a:r>
              <a:rPr lang="en-US" sz="2400" b="1" dirty="0"/>
              <a:t>1,340 records and 35 features.</a:t>
            </a:r>
            <a:br>
              <a:rPr lang="en-US" sz="2400" b="1" dirty="0"/>
            </a:br>
            <a:r>
              <a:rPr lang="en-US" sz="2400" dirty="0"/>
              <a:t>Each feature has a specific data type, such as integers, floats, or objects (strings), which describes the nature of data contained within each column.</a:t>
            </a:r>
            <a:br>
              <a:rPr lang="en-US" sz="2400" dirty="0"/>
            </a:br>
            <a:r>
              <a:rPr lang="en-US" sz="2400" dirty="0"/>
              <a:t>This overview also provides the non-null count for each feature, allowing us to quickly assess the presence of missing values across columns.</a:t>
            </a:r>
            <a:br>
              <a:rPr lang="en-US" sz="2400" dirty="0"/>
            </a:br>
            <a:endParaRPr lang="en-US" sz="2400" dirty="0"/>
          </a:p>
        </p:txBody>
      </p:sp>
      <p:pic>
        <p:nvPicPr>
          <p:cNvPr id="8" name="Picture Placeholder 7">
            <a:extLst>
              <a:ext uri="{FF2B5EF4-FFF2-40B4-BE49-F238E27FC236}">
                <a16:creationId xmlns:a16="http://schemas.microsoft.com/office/drawing/2014/main" id="{A09F623E-2819-2D41-ADE0-C7B64EF0E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p:pic>
    </p:spTree>
    <p:extLst>
      <p:ext uri="{BB962C8B-B14F-4D97-AF65-F5344CB8AC3E}">
        <p14:creationId xmlns:p14="http://schemas.microsoft.com/office/powerpoint/2010/main" val="2515330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6EA37BD-FA6A-D432-CE78-5FF918B577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0550" y="661221"/>
            <a:ext cx="5189805" cy="3933825"/>
          </a:xfrm>
        </p:spPr>
      </p:pic>
      <p:pic>
        <p:nvPicPr>
          <p:cNvPr id="7" name="Picture 6" descr="A screenshot of a computer&#10;&#10;Description automatically generated">
            <a:extLst>
              <a:ext uri="{FF2B5EF4-FFF2-40B4-BE49-F238E27FC236}">
                <a16:creationId xmlns:a16="http://schemas.microsoft.com/office/drawing/2014/main" id="{72926AD4-541F-59DA-05E0-0B2AAD7A54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0355" y="2132833"/>
            <a:ext cx="5961215" cy="3566160"/>
          </a:xfrm>
          <a:prstGeom prst="rect">
            <a:avLst/>
          </a:prstGeom>
        </p:spPr>
      </p:pic>
    </p:spTree>
    <p:extLst>
      <p:ext uri="{BB962C8B-B14F-4D97-AF65-F5344CB8AC3E}">
        <p14:creationId xmlns:p14="http://schemas.microsoft.com/office/powerpoint/2010/main" val="2323380341"/>
      </p:ext>
    </p:extLst>
  </p:cSld>
  <p:clrMapOvr>
    <a:masterClrMapping/>
  </p:clrMapOvr>
</p:sld>
</file>

<file path=ppt/theme/theme1.xml><?xml version="1.0" encoding="utf-8"?>
<a:theme xmlns:a="http://schemas.openxmlformats.org/drawingml/2006/main" name="RetrospectVTI">
  <a:themeElements>
    <a:clrScheme name="GOLD AND SILVER">
      <a:dk1>
        <a:srgbClr val="000000"/>
      </a:dk1>
      <a:lt1>
        <a:srgbClr val="FFFFFF"/>
      </a:lt1>
      <a:dk2>
        <a:srgbClr val="464646"/>
      </a:dk2>
      <a:lt2>
        <a:srgbClr val="FFFFFF"/>
      </a:lt2>
      <a:accent1>
        <a:srgbClr val="C4AE75"/>
      </a:accent1>
      <a:accent2>
        <a:srgbClr val="A9A9A9"/>
      </a:accent2>
      <a:accent3>
        <a:srgbClr val="5E5E5E"/>
      </a:accent3>
      <a:accent4>
        <a:srgbClr val="424242"/>
      </a:accent4>
      <a:accent5>
        <a:srgbClr val="212121"/>
      </a:accent5>
      <a:accent6>
        <a:srgbClr val="D5D5D5"/>
      </a:accent6>
      <a:hlink>
        <a:srgbClr val="C1AA73"/>
      </a:hlink>
      <a:folHlink>
        <a:srgbClr val="797979"/>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Conference" id="{B1388269-6A25-4F35-91BE-E59A597AB25F}" vid="{EA621A8F-389C-4766-B7E5-1B2B7E9ADD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RetrospectVTI</Template>
  <TotalTime>5505</TotalTime>
  <Words>4633</Words>
  <Application>Microsoft Macintosh PowerPoint</Application>
  <PresentationFormat>Widescreen</PresentationFormat>
  <Paragraphs>271</Paragraphs>
  <Slides>65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65</vt:i4>
      </vt:variant>
    </vt:vector>
  </HeadingPairs>
  <TitlesOfParts>
    <vt:vector size="71" baseType="lpstr">
      <vt:lpstr>Arial</vt:lpstr>
      <vt:lpstr>Calibri</vt:lpstr>
      <vt:lpstr>Courier New</vt:lpstr>
      <vt:lpstr>Garamond</vt:lpstr>
      <vt:lpstr>Roboto</vt:lpstr>
      <vt:lpstr>RetrospectVTI</vt:lpstr>
      <vt:lpstr>Python Programming: Midterm &amp; Finals Presentation</vt:lpstr>
      <vt:lpstr>Agenda</vt:lpstr>
      <vt:lpstr>NYPD Complaint Historic Data</vt:lpstr>
      <vt:lpstr>Overview of the Dataset (2021-2024) </vt:lpstr>
      <vt:lpstr>Why this dataset?</vt:lpstr>
      <vt:lpstr>Key Benefits </vt:lpstr>
      <vt:lpstr>Exploratory Data Analysis (EDA) </vt:lpstr>
      <vt:lpstr>Data Inspection: df.info() The dataset contains 1,340 records and 35 features. Each feature has a specific data type, such as integers, floats, or objects (strings), which describes the nature of data contained within each column. This overview also provides the non-null count for each feature, allowing us to quickly assess the presence of missing values across columns. </vt:lpstr>
      <vt:lpstr>PowerPoint Presentation</vt:lpstr>
      <vt:lpstr>df.describe()</vt:lpstr>
      <vt:lpstr>Contd.,</vt:lpstr>
      <vt:lpstr>PowerPoint Presentation</vt:lpstr>
      <vt:lpstr>PowerPoint Presentation</vt:lpstr>
      <vt:lpstr>Handling Missing Values: CMPLNT_TO_DT</vt:lpstr>
      <vt:lpstr>Contd.,</vt:lpstr>
      <vt:lpstr>Handling Missing Values: TRANSIT_DISTRICT</vt:lpstr>
      <vt:lpstr>Contd.,</vt:lpstr>
      <vt:lpstr>Feature Engineering</vt:lpstr>
      <vt:lpstr>Extracting Time-Based Features: </vt:lpstr>
      <vt:lpstr>Extracting Hour from Complaint Start Time: </vt:lpstr>
      <vt:lpstr>Categorizing Time Periods:</vt:lpstr>
      <vt:lpstr>Data Visualization</vt:lpstr>
      <vt:lpstr>Univariate Analysis: Visualization</vt:lpstr>
      <vt:lpstr>Observation</vt:lpstr>
      <vt:lpstr>Contd.,</vt:lpstr>
      <vt:lpstr>Observation</vt:lpstr>
      <vt:lpstr>Bivariate Analysis: Visualization</vt:lpstr>
      <vt:lpstr>Observation</vt:lpstr>
      <vt:lpstr>Contd.,</vt:lpstr>
      <vt:lpstr>Observation</vt:lpstr>
      <vt:lpstr>Contd.,</vt:lpstr>
      <vt:lpstr>Pearson Correlation Observation</vt:lpstr>
      <vt:lpstr>Spearman Correlation Observation</vt:lpstr>
      <vt:lpstr>Contd.,</vt:lpstr>
      <vt:lpstr>Observation</vt:lpstr>
      <vt:lpstr>Contd.,</vt:lpstr>
      <vt:lpstr>Observation</vt:lpstr>
      <vt:lpstr>Key Takeaways</vt:lpstr>
      <vt:lpstr>Contd.,</vt:lpstr>
      <vt:lpstr>Contd.,</vt:lpstr>
      <vt:lpstr>Extended Analysis</vt:lpstr>
      <vt:lpstr>Feature Engineering (Additional)</vt:lpstr>
      <vt:lpstr>Feature Engineering (Additional)</vt:lpstr>
      <vt:lpstr>Feature Engineering (Additional)</vt:lpstr>
      <vt:lpstr>File Handling</vt:lpstr>
      <vt:lpstr>Error Handling</vt:lpstr>
      <vt:lpstr>Data Visualization</vt:lpstr>
      <vt:lpstr>Observations: The bar plot shows that Brooklyn and Queens have the highest number of reported crimes, while Manhattan also shows a high frequency of incidents. Staten Island has the lowest crime count, indicating it may require less law enforcement attention compared to the other boroughs. Policy Recommendations: For High-Crime Boroughs (Brooklyn, Queens, Manhattan):  •Increase police presence in high-crime areas during peak crime hours.  •Establish more community-based policing programs to build relationships and trust.  •For Low-Crime Boroughs (Staten Island):  •Continue monitoring but allocate resources more efficiently to other boroughs. </vt:lpstr>
      <vt:lpstr>PowerPoint Presentation</vt:lpstr>
      <vt:lpstr>Crime Incidents by Offense Type</vt:lpstr>
      <vt:lpstr>PowerPoint Presentation</vt:lpstr>
      <vt:lpstr>Crime Density by Time Category &amp; Borough</vt:lpstr>
      <vt:lpstr>PowerPoint Presentation</vt:lpstr>
      <vt:lpstr>Crime Trend over Time ( Line plot)</vt:lpstr>
      <vt:lpstr>PowerPoint Presentation</vt:lpstr>
      <vt:lpstr>Crime Types Across Boroughs</vt:lpstr>
      <vt:lpstr>PowerPoint Presentation</vt:lpstr>
      <vt:lpstr>Crime Count by Time Category (Pie Chart)</vt:lpstr>
      <vt:lpstr>Questions to Answer</vt:lpstr>
      <vt:lpstr>UNSUPERVISED LEARNING</vt:lpstr>
      <vt:lpstr>FUTURE STEPS</vt:lpstr>
      <vt:lpstr>JUSTIFICATION</vt:lpstr>
      <vt:lpstr>Conclusion</vt:lpstr>
      <vt:lpstr>Future Steps &amp; 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Johnson, Jayashree</dc:creator>
  <cp:lastModifiedBy>Johnson, Jayashree</cp:lastModifiedBy>
  <cp:revision>4</cp:revision>
  <dcterms:created xsi:type="dcterms:W3CDTF">2024-11-11T21:05:46Z</dcterms:created>
  <dcterms:modified xsi:type="dcterms:W3CDTF">2025-02-06T14:44:58Z</dcterms:modified>
</cp:coreProperties>
</file>

<file path=docProps/thumbnail.jpeg>
</file>